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7.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21.jpg" ContentType="image/jpeg"/>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23.jpg" ContentType="image/jpe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25.jpg" ContentType="image/jpe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29.jpg" ContentType="image/jpeg"/>
  <Override PartName="/ppt/notesSlides/notesSlide49.xml" ContentType="application/vnd.openxmlformats-officedocument.presentationml.notesSlide+xml"/>
  <Override PartName="/ppt/media/image30.jpg" ContentType="image/jpeg"/>
  <Override PartName="/ppt/notesSlides/notesSlide50.xml" ContentType="application/vnd.openxmlformats-officedocument.presentationml.notesSlide+xml"/>
  <Override PartName="/ppt/media/image31.jpg" ContentType="image/jpeg"/>
  <Override PartName="/ppt/notesSlides/notesSlide51.xml" ContentType="application/vnd.openxmlformats-officedocument.presentationml.notesSlide+xml"/>
  <Override PartName="/ppt/notesSlides/notesSlide52.xml" ContentType="application/vnd.openxmlformats-officedocument.presentationml.notesSlide+xml"/>
  <Override PartName="/ppt/media/image33.jpg" ContentType="image/jpeg"/>
  <Override PartName="/ppt/notesSlides/notesSlide53.xml" ContentType="application/vnd.openxmlformats-officedocument.presentationml.notesSlide+xml"/>
  <Override PartName="/ppt/notesSlides/notesSlide54.xml" ContentType="application/vnd.openxmlformats-officedocument.presentationml.notesSlide+xml"/>
  <Override PartName="/ppt/media/image35.jpg" ContentType="image/jpeg"/>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93" r:id="rId17"/>
    <p:sldId id="294" r:id="rId18"/>
    <p:sldId id="271" r:id="rId19"/>
    <p:sldId id="272" r:id="rId20"/>
    <p:sldId id="273" r:id="rId21"/>
    <p:sldId id="275" r:id="rId22"/>
    <p:sldId id="274" r:id="rId23"/>
    <p:sldId id="276" r:id="rId24"/>
    <p:sldId id="295" r:id="rId25"/>
    <p:sldId id="29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0297" autoAdjust="0"/>
  </p:normalViewPr>
  <p:slideViewPr>
    <p:cSldViewPr snapToGrid="0">
      <p:cViewPr varScale="1">
        <p:scale>
          <a:sx n="71" d="100"/>
          <a:sy n="71" d="100"/>
        </p:scale>
        <p:origin x="60" y="47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4EE7-9053-4F1D-8125-B05505A328C7}" type="datetimeFigureOut">
              <a:rPr lang="bg-BG" smtClean="0"/>
              <a:t>20.4.2021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77C09-CF02-4B40-9930-1A09805488E7}" type="slidenum">
              <a:rPr lang="bg-BG" smtClean="0"/>
              <a:t>‹#›</a:t>
            </a:fld>
            <a:endParaRPr lang="bg-BG"/>
          </a:p>
        </p:txBody>
      </p:sp>
    </p:spTree>
    <p:extLst>
      <p:ext uri="{BB962C8B-B14F-4D97-AF65-F5344CB8AC3E}">
        <p14:creationId xmlns:p14="http://schemas.microsoft.com/office/powerpoint/2010/main" val="129726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06177C09-CF02-4B40-9930-1A09805488E7}" type="slidenum">
              <a:rPr lang="bg-BG" smtClean="0"/>
              <a:t>5</a:t>
            </a:fld>
            <a:endParaRPr lang="bg-BG"/>
          </a:p>
        </p:txBody>
      </p:sp>
    </p:spTree>
    <p:extLst>
      <p:ext uri="{BB962C8B-B14F-4D97-AF65-F5344CB8AC3E}">
        <p14:creationId xmlns:p14="http://schemas.microsoft.com/office/powerpoint/2010/main" val="2977513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bg-BG" dirty="0"/>
          </a:p>
        </p:txBody>
      </p:sp>
      <p:sp>
        <p:nvSpPr>
          <p:cNvPr id="4" name="Slide Number Placeholder 3"/>
          <p:cNvSpPr>
            <a:spLocks noGrp="1"/>
          </p:cNvSpPr>
          <p:nvPr>
            <p:ph type="sldNum" sz="quarter" idx="10"/>
          </p:nvPr>
        </p:nvSpPr>
        <p:spPr/>
        <p:txBody>
          <a:bodyPr/>
          <a:lstStyle/>
          <a:p>
            <a:fld id="{06177C09-CF02-4B40-9930-1A09805488E7}" type="slidenum">
              <a:rPr lang="bg-BG" smtClean="0"/>
              <a:t>15</a:t>
            </a:fld>
            <a:endParaRPr lang="bg-BG"/>
          </a:p>
        </p:txBody>
      </p:sp>
    </p:spTree>
    <p:extLst>
      <p:ext uri="{BB962C8B-B14F-4D97-AF65-F5344CB8AC3E}">
        <p14:creationId xmlns:p14="http://schemas.microsoft.com/office/powerpoint/2010/main" val="365839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bg-BG" dirty="0"/>
          </a:p>
        </p:txBody>
      </p:sp>
      <p:sp>
        <p:nvSpPr>
          <p:cNvPr id="4" name="Slide Number Placeholder 3"/>
          <p:cNvSpPr>
            <a:spLocks noGrp="1"/>
          </p:cNvSpPr>
          <p:nvPr>
            <p:ph type="sldNum" sz="quarter" idx="10"/>
          </p:nvPr>
        </p:nvSpPr>
        <p:spPr/>
        <p:txBody>
          <a:bodyPr/>
          <a:lstStyle/>
          <a:p>
            <a:fld id="{06177C09-CF02-4B40-9930-1A09805488E7}" type="slidenum">
              <a:rPr lang="bg-BG" smtClean="0"/>
              <a:t>16</a:t>
            </a:fld>
            <a:endParaRPr lang="bg-BG"/>
          </a:p>
        </p:txBody>
      </p:sp>
    </p:spTree>
    <p:extLst>
      <p:ext uri="{BB962C8B-B14F-4D97-AF65-F5344CB8AC3E}">
        <p14:creationId xmlns:p14="http://schemas.microsoft.com/office/powerpoint/2010/main" val="1611234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bg-BG" dirty="0"/>
          </a:p>
        </p:txBody>
      </p:sp>
      <p:sp>
        <p:nvSpPr>
          <p:cNvPr id="4" name="Slide Number Placeholder 3"/>
          <p:cNvSpPr>
            <a:spLocks noGrp="1"/>
          </p:cNvSpPr>
          <p:nvPr>
            <p:ph type="sldNum" sz="quarter" idx="10"/>
          </p:nvPr>
        </p:nvSpPr>
        <p:spPr/>
        <p:txBody>
          <a:bodyPr/>
          <a:lstStyle/>
          <a:p>
            <a:fld id="{06177C09-CF02-4B40-9930-1A09805488E7}" type="slidenum">
              <a:rPr lang="bg-BG" smtClean="0"/>
              <a:t>17</a:t>
            </a:fld>
            <a:endParaRPr lang="bg-BG"/>
          </a:p>
        </p:txBody>
      </p:sp>
    </p:spTree>
    <p:extLst>
      <p:ext uri="{BB962C8B-B14F-4D97-AF65-F5344CB8AC3E}">
        <p14:creationId xmlns:p14="http://schemas.microsoft.com/office/powerpoint/2010/main" val="1002471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bg-BG" noProof="0" dirty="0" smtClean="0"/>
              <a:t>Например, повечето пристрастени към хазарта искат да им е по-трудно да залагат, но казината са доста щастливи, че е лесно да се залага. Това означава, че проблемите по своята същност са обвързани с конкретни групи хора, които желаят положението им да е различно. Следователно не можете да дефинирате проблем, без да е много ясно относно с чий проблем се занимавате. И това изисква нещо повече от просто избиране на определена категория хора („Деца! Студенти! Възрастни хора!“), Която е изпълнена с вредни стереотипи. Изисква се да се вземе съвсем сериозно въпроса „на кого се опитвате да помогнете и защо“ и от каква помощ наистина се нуждаят? И ако не сте разговаряли с хората, на които се опитвате да помогнете, тогава как бихте могли да разберете какви са техните проблеми или как да им помогнете с дизайна.</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18</a:t>
            </a:fld>
            <a:endParaRPr lang="bg-BG"/>
          </a:p>
        </p:txBody>
      </p:sp>
    </p:spTree>
    <p:extLst>
      <p:ext uri="{BB962C8B-B14F-4D97-AF65-F5344CB8AC3E}">
        <p14:creationId xmlns:p14="http://schemas.microsoft.com/office/powerpoint/2010/main" val="2935433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19</a:t>
            </a:fld>
            <a:endParaRPr lang="bg-BG"/>
          </a:p>
        </p:txBody>
      </p:sp>
    </p:spTree>
    <p:extLst>
      <p:ext uri="{BB962C8B-B14F-4D97-AF65-F5344CB8AC3E}">
        <p14:creationId xmlns:p14="http://schemas.microsoft.com/office/powerpoint/2010/main" val="2589552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20</a:t>
            </a:fld>
            <a:endParaRPr lang="bg-BG"/>
          </a:p>
        </p:txBody>
      </p:sp>
    </p:spTree>
    <p:extLst>
      <p:ext uri="{BB962C8B-B14F-4D97-AF65-F5344CB8AC3E}">
        <p14:creationId xmlns:p14="http://schemas.microsoft.com/office/powerpoint/2010/main" val="983667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21</a:t>
            </a:fld>
            <a:endParaRPr lang="bg-BG"/>
          </a:p>
        </p:txBody>
      </p:sp>
    </p:spTree>
    <p:extLst>
      <p:ext uri="{BB962C8B-B14F-4D97-AF65-F5344CB8AC3E}">
        <p14:creationId xmlns:p14="http://schemas.microsoft.com/office/powerpoint/2010/main" val="3790301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22</a:t>
            </a:fld>
            <a:endParaRPr lang="bg-BG"/>
          </a:p>
        </p:txBody>
      </p:sp>
    </p:spTree>
    <p:extLst>
      <p:ext uri="{BB962C8B-B14F-4D97-AF65-F5344CB8AC3E}">
        <p14:creationId xmlns:p14="http://schemas.microsoft.com/office/powerpoint/2010/main" val="771407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noProof="0" dirty="0" smtClean="0"/>
              <a:t>Както при интервюто, след като разполагате с вашите данни, е време да отстъпите и да ги интерпретирате. Какво видя? Какви последици има за проблема, който решавате? Как променя разбирането ви за проблема?</a:t>
            </a:r>
          </a:p>
          <a:p>
            <a:pPr marL="0" indent="0">
              <a:buNone/>
            </a:pPr>
            <a:r>
              <a:rPr lang="ru-RU" noProof="0" dirty="0" smtClean="0"/>
              <a:t>Подобно на интервютата, контекстните запитвания не са перфектни. Те отнемат изключително много време и затова рядко можете да направите повече от няколко в дизайнерски проект. Това затруднява обобщаването от тях, тъй като не можете да знаете колко сравними са вашите няколко наблюдения с всички други хора в света, за които може да искате да проектирате.</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23</a:t>
            </a:fld>
            <a:endParaRPr lang="bg-BG"/>
          </a:p>
        </p:txBody>
      </p:sp>
    </p:spTree>
    <p:extLst>
      <p:ext uri="{BB962C8B-B14F-4D97-AF65-F5344CB8AC3E}">
        <p14:creationId xmlns:p14="http://schemas.microsoft.com/office/powerpoint/2010/main" val="615503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noProof="0" dirty="0" smtClean="0"/>
              <a:t>Както при интервюто, след като разполагате с вашите данни, е време да отстъпите и да ги интерпретирате. Какво видя? Какви последици има за проблема, който решавате? Как променя разбирането ви за проблема?</a:t>
            </a:r>
          </a:p>
          <a:p>
            <a:pPr marL="0" indent="0">
              <a:buNone/>
            </a:pPr>
            <a:r>
              <a:rPr lang="ru-RU" noProof="0" dirty="0" smtClean="0"/>
              <a:t>Подобно на интервютата, контекстните запитвания не са перфектни. Те отнемат изключително много време и затова рядко можете да направите повече от няколко в дизайнерски проект. Това затруднява обобщаването от тях, тъй като не можете да знаете колко сравними са вашите няколко наблюдения с всички други хора в света, за които може да искате да проектирате.</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24</a:t>
            </a:fld>
            <a:endParaRPr lang="bg-BG"/>
          </a:p>
        </p:txBody>
      </p:sp>
    </p:spTree>
    <p:extLst>
      <p:ext uri="{BB962C8B-B14F-4D97-AF65-F5344CB8AC3E}">
        <p14:creationId xmlns:p14="http://schemas.microsoft.com/office/powerpoint/2010/main" val="121390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06177C09-CF02-4B40-9930-1A09805488E7}" type="slidenum">
              <a:rPr lang="bg-BG" smtClean="0"/>
              <a:t>7</a:t>
            </a:fld>
            <a:endParaRPr lang="bg-BG"/>
          </a:p>
        </p:txBody>
      </p:sp>
    </p:spTree>
    <p:extLst>
      <p:ext uri="{BB962C8B-B14F-4D97-AF65-F5344CB8AC3E}">
        <p14:creationId xmlns:p14="http://schemas.microsoft.com/office/powerpoint/2010/main" val="174087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noProof="0" dirty="0" smtClean="0"/>
              <a:t>Както при интервюто, след като разполагате с вашите данни, е време да отстъпите и да ги интерпретирате. Какво видя? Какви последици има за проблема, който решавате? Как променя разбирането ви за проблема?</a:t>
            </a:r>
          </a:p>
          <a:p>
            <a:pPr marL="0" indent="0">
              <a:buNone/>
            </a:pPr>
            <a:r>
              <a:rPr lang="ru-RU" noProof="0" dirty="0" smtClean="0"/>
              <a:t>Подобно на интервютата, контекстните запитвания не са перфектни. Те отнемат изключително много време и затова рядко можете да направите повече от няколко в дизайнерски проект. Това затруднява обобщаването от тях, тъй като не можете да знаете колко сравними са вашите няколко наблюдения с всички други хора в света, за които може да искате да проектирате.</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25</a:t>
            </a:fld>
            <a:endParaRPr lang="bg-BG"/>
          </a:p>
        </p:txBody>
      </p:sp>
    </p:spTree>
    <p:extLst>
      <p:ext uri="{BB962C8B-B14F-4D97-AF65-F5344CB8AC3E}">
        <p14:creationId xmlns:p14="http://schemas.microsoft.com/office/powerpoint/2010/main" val="149935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26</a:t>
            </a:fld>
            <a:endParaRPr lang="bg-BG"/>
          </a:p>
        </p:txBody>
      </p:sp>
    </p:spTree>
    <p:extLst>
      <p:ext uri="{BB962C8B-B14F-4D97-AF65-F5344CB8AC3E}">
        <p14:creationId xmlns:p14="http://schemas.microsoft.com/office/powerpoint/2010/main" val="2572212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noProof="0" dirty="0" smtClean="0"/>
              <a:t>Така че сте направили куп интервюта, контекстуални запитвания, наблюдения и изследвания. Имате голяма купчина данни, прозрения и мисли. Вероятно имате и голяма купчина дизайнерски идеи! Какво правиш с тази бъркотия? Как да превърнете стотина малки прозрения в знания, които можете да информирате за процеса на проектиране? </a:t>
            </a:r>
            <a:r>
              <a:rPr lang="ru-RU" noProof="0" smtClean="0"/>
              <a:t>И каква форма трябва да приемат тези знания?</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27</a:t>
            </a:fld>
            <a:endParaRPr lang="bg-BG"/>
          </a:p>
        </p:txBody>
      </p:sp>
    </p:spTree>
    <p:extLst>
      <p:ext uri="{BB962C8B-B14F-4D97-AF65-F5344CB8AC3E}">
        <p14:creationId xmlns:p14="http://schemas.microsoft.com/office/powerpoint/2010/main" val="3337834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bg-BG" noProof="0" dirty="0" smtClean="0"/>
              <a:t>  </a:t>
            </a:r>
          </a:p>
          <a:p>
            <a:pPr marL="171450" indent="-171450">
              <a:buFont typeface="Arial" panose="020B0604020202020204" pitchFamily="34" charset="0"/>
              <a:buChar char="•"/>
            </a:pPr>
            <a:r>
              <a:rPr lang="ru-RU" noProof="0" dirty="0" smtClean="0"/>
              <a:t>Те включват демографски данни като образование, доходи, техническа подготовка, длъжностна характеристика, цели, нужди, желания, настоящи инструменти и разочарования, харесвания и антипатии и хобита и интереси.</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28</a:t>
            </a:fld>
            <a:endParaRPr lang="bg-BG"/>
          </a:p>
        </p:txBody>
      </p:sp>
    </p:spTree>
    <p:extLst>
      <p:ext uri="{BB962C8B-B14F-4D97-AF65-F5344CB8AC3E}">
        <p14:creationId xmlns:p14="http://schemas.microsoft.com/office/powerpoint/2010/main" val="379893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bg-BG" noProof="0" dirty="0" smtClean="0"/>
              <a:t>  </a:t>
            </a:r>
          </a:p>
          <a:p>
            <a:pPr marL="171450" indent="-171450">
              <a:buFont typeface="Arial" panose="020B0604020202020204" pitchFamily="34" charset="0"/>
              <a:buChar char="•"/>
            </a:pPr>
            <a:r>
              <a:rPr lang="bg-BG" noProof="0" dirty="0" smtClean="0"/>
              <a:t>  </a:t>
            </a:r>
          </a:p>
          <a:p>
            <a:pPr marL="171450" indent="-171450">
              <a:buFont typeface="Arial" panose="020B0604020202020204" pitchFamily="34" charset="0"/>
              <a:buChar char="•"/>
            </a:pPr>
            <a:r>
              <a:rPr lang="ru-RU" noProof="0" dirty="0" smtClean="0"/>
              <a:t>Много е малко вероятно една персона и един сценарий да предадат вярно всичко, което сте научили за проблема, който се опитвате да решите. Създайте толкова, колкото ви е необходимо, за да уловите разнообразието на целите, хората и сценариите, които сте наблюдавали. И ако наистина искате да сте строги по отношение на сценариите, използвайте методи като анализ на искове, за да проследите подробностите за сценария си обратно към данните.</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29</a:t>
            </a:fld>
            <a:endParaRPr lang="bg-BG"/>
          </a:p>
        </p:txBody>
      </p:sp>
    </p:spTree>
    <p:extLst>
      <p:ext uri="{BB962C8B-B14F-4D97-AF65-F5344CB8AC3E}">
        <p14:creationId xmlns:p14="http://schemas.microsoft.com/office/powerpoint/2010/main" val="32556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30</a:t>
            </a:fld>
            <a:endParaRPr lang="bg-BG"/>
          </a:p>
        </p:txBody>
      </p:sp>
    </p:spTree>
    <p:extLst>
      <p:ext uri="{BB962C8B-B14F-4D97-AF65-F5344CB8AC3E}">
        <p14:creationId xmlns:p14="http://schemas.microsoft.com/office/powerpoint/2010/main" val="3431728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31</a:t>
            </a:fld>
            <a:endParaRPr lang="bg-BG"/>
          </a:p>
        </p:txBody>
      </p:sp>
    </p:spTree>
    <p:extLst>
      <p:ext uri="{BB962C8B-B14F-4D97-AF65-F5344CB8AC3E}">
        <p14:creationId xmlns:p14="http://schemas.microsoft.com/office/powerpoint/2010/main" val="1306828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32</a:t>
            </a:fld>
            <a:endParaRPr lang="bg-BG"/>
          </a:p>
        </p:txBody>
      </p:sp>
    </p:spTree>
    <p:extLst>
      <p:ext uri="{BB962C8B-B14F-4D97-AF65-F5344CB8AC3E}">
        <p14:creationId xmlns:p14="http://schemas.microsoft.com/office/powerpoint/2010/main" val="2748486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33</a:t>
            </a:fld>
            <a:endParaRPr lang="bg-BG"/>
          </a:p>
        </p:txBody>
      </p:sp>
    </p:spTree>
    <p:extLst>
      <p:ext uri="{BB962C8B-B14F-4D97-AF65-F5344CB8AC3E}">
        <p14:creationId xmlns:p14="http://schemas.microsoft.com/office/powerpoint/2010/main" val="3458128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34</a:t>
            </a:fld>
            <a:endParaRPr lang="bg-BG"/>
          </a:p>
        </p:txBody>
      </p:sp>
    </p:spTree>
    <p:extLst>
      <p:ext uri="{BB962C8B-B14F-4D97-AF65-F5344CB8AC3E}">
        <p14:creationId xmlns:p14="http://schemas.microsoft.com/office/powerpoint/2010/main" val="43159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06177C09-CF02-4B40-9930-1A09805488E7}" type="slidenum">
              <a:rPr lang="bg-BG" smtClean="0"/>
              <a:t>8</a:t>
            </a:fld>
            <a:endParaRPr lang="bg-BG"/>
          </a:p>
        </p:txBody>
      </p:sp>
    </p:spTree>
    <p:extLst>
      <p:ext uri="{BB962C8B-B14F-4D97-AF65-F5344CB8AC3E}">
        <p14:creationId xmlns:p14="http://schemas.microsoft.com/office/powerpoint/2010/main" val="2634409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35</a:t>
            </a:fld>
            <a:endParaRPr lang="bg-BG"/>
          </a:p>
        </p:txBody>
      </p:sp>
    </p:spTree>
    <p:extLst>
      <p:ext uri="{BB962C8B-B14F-4D97-AF65-F5344CB8AC3E}">
        <p14:creationId xmlns:p14="http://schemas.microsoft.com/office/powerpoint/2010/main" val="144816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36</a:t>
            </a:fld>
            <a:endParaRPr lang="bg-BG"/>
          </a:p>
        </p:txBody>
      </p:sp>
    </p:spTree>
    <p:extLst>
      <p:ext uri="{BB962C8B-B14F-4D97-AF65-F5344CB8AC3E}">
        <p14:creationId xmlns:p14="http://schemas.microsoft.com/office/powerpoint/2010/main" val="1818364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37</a:t>
            </a:fld>
            <a:endParaRPr lang="bg-BG"/>
          </a:p>
        </p:txBody>
      </p:sp>
    </p:spTree>
    <p:extLst>
      <p:ext uri="{BB962C8B-B14F-4D97-AF65-F5344CB8AC3E}">
        <p14:creationId xmlns:p14="http://schemas.microsoft.com/office/powerpoint/2010/main" val="2705283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38</a:t>
            </a:fld>
            <a:endParaRPr lang="bg-BG"/>
          </a:p>
        </p:txBody>
      </p:sp>
    </p:spTree>
    <p:extLst>
      <p:ext uri="{BB962C8B-B14F-4D97-AF65-F5344CB8AC3E}">
        <p14:creationId xmlns:p14="http://schemas.microsoft.com/office/powerpoint/2010/main" val="509582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39</a:t>
            </a:fld>
            <a:endParaRPr lang="bg-BG"/>
          </a:p>
        </p:txBody>
      </p:sp>
    </p:spTree>
    <p:extLst>
      <p:ext uri="{BB962C8B-B14F-4D97-AF65-F5344CB8AC3E}">
        <p14:creationId xmlns:p14="http://schemas.microsoft.com/office/powerpoint/2010/main" val="552524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40</a:t>
            </a:fld>
            <a:endParaRPr lang="bg-BG"/>
          </a:p>
        </p:txBody>
      </p:sp>
    </p:spTree>
    <p:extLst>
      <p:ext uri="{BB962C8B-B14F-4D97-AF65-F5344CB8AC3E}">
        <p14:creationId xmlns:p14="http://schemas.microsoft.com/office/powerpoint/2010/main" val="1924375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noProof="0" dirty="0" smtClean="0"/>
              <a:t>Ето още един пример: какво е учител? Ако наистина абстрахираме подробностите за това, което правят учителите, те са субекти, които формират бъдещите мисли и поведения на хората със съгласие. Ако вземем тази абстрактна представа за това какво правят учителите и се опитаме да го конкретизираме по различен начин, какво можем да измислим? Интелигентен софтуер за обучение, който оформя поведението на хората. Може би рекламите са учители, защото те също се опитват да формират поведение, но не със съгласие. Ами ако имаше реклами, които преподават със съгласие? Вижте как тази абстрактна идея за това какъв е учителят започва да генерира нови схващания за това как да се формира поведението? Творческата стратегия тук е намирането на същността на нещо и след това проявяването на тази същност в нещо ново. </a:t>
            </a:r>
            <a:r>
              <a:rPr lang="ru-RU" noProof="0" smtClean="0"/>
              <a:t>В никакъв случай не става дума за механичен процес - все още се изисква синтетичен скок от един домейн в друг, но аналогиите могат да скафират този скок.</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41</a:t>
            </a:fld>
            <a:endParaRPr lang="bg-BG"/>
          </a:p>
        </p:txBody>
      </p:sp>
    </p:spTree>
    <p:extLst>
      <p:ext uri="{BB962C8B-B14F-4D97-AF65-F5344CB8AC3E}">
        <p14:creationId xmlns:p14="http://schemas.microsoft.com/office/powerpoint/2010/main" val="549664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42</a:t>
            </a:fld>
            <a:endParaRPr lang="bg-BG"/>
          </a:p>
        </p:txBody>
      </p:sp>
    </p:spTree>
    <p:extLst>
      <p:ext uri="{BB962C8B-B14F-4D97-AF65-F5344CB8AC3E}">
        <p14:creationId xmlns:p14="http://schemas.microsoft.com/office/powerpoint/2010/main" val="3023363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43</a:t>
            </a:fld>
            <a:endParaRPr lang="bg-BG"/>
          </a:p>
        </p:txBody>
      </p:sp>
    </p:spTree>
    <p:extLst>
      <p:ext uri="{BB962C8B-B14F-4D97-AF65-F5344CB8AC3E}">
        <p14:creationId xmlns:p14="http://schemas.microsoft.com/office/powerpoint/2010/main" val="4131614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44</a:t>
            </a:fld>
            <a:endParaRPr lang="bg-BG"/>
          </a:p>
        </p:txBody>
      </p:sp>
    </p:spTree>
    <p:extLst>
      <p:ext uri="{BB962C8B-B14F-4D97-AF65-F5344CB8AC3E}">
        <p14:creationId xmlns:p14="http://schemas.microsoft.com/office/powerpoint/2010/main" val="219776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06177C09-CF02-4B40-9930-1A09805488E7}" type="slidenum">
              <a:rPr lang="bg-BG" smtClean="0"/>
              <a:t>9</a:t>
            </a:fld>
            <a:endParaRPr lang="bg-BG"/>
          </a:p>
        </p:txBody>
      </p:sp>
    </p:spTree>
    <p:extLst>
      <p:ext uri="{BB962C8B-B14F-4D97-AF65-F5344CB8AC3E}">
        <p14:creationId xmlns:p14="http://schemas.microsoft.com/office/powerpoint/2010/main" val="1834607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45</a:t>
            </a:fld>
            <a:endParaRPr lang="bg-BG"/>
          </a:p>
        </p:txBody>
      </p:sp>
    </p:spTree>
    <p:extLst>
      <p:ext uri="{BB962C8B-B14F-4D97-AF65-F5344CB8AC3E}">
        <p14:creationId xmlns:p14="http://schemas.microsoft.com/office/powerpoint/2010/main" val="288707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46</a:t>
            </a:fld>
            <a:endParaRPr lang="bg-BG"/>
          </a:p>
        </p:txBody>
      </p:sp>
    </p:spTree>
    <p:extLst>
      <p:ext uri="{BB962C8B-B14F-4D97-AF65-F5344CB8AC3E}">
        <p14:creationId xmlns:p14="http://schemas.microsoft.com/office/powerpoint/2010/main" val="2660965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noProof="0" dirty="0" smtClean="0"/>
              <a:t>Както можете да видите, прототипирането не е само да се научите да правите неща, но и да научите как да решите какъв прототип да направите и на какво би ви научил този прототип. Това са преценки, които са силно контекстуални, тъй като зависят от времето и ресурсите, които имате, и толерантността към риска, който имате в каквато и организация да сте.</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47</a:t>
            </a:fld>
            <a:endParaRPr lang="bg-BG"/>
          </a:p>
        </p:txBody>
      </p:sp>
    </p:spTree>
    <p:extLst>
      <p:ext uri="{BB962C8B-B14F-4D97-AF65-F5344CB8AC3E}">
        <p14:creationId xmlns:p14="http://schemas.microsoft.com/office/powerpoint/2010/main" val="1313021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48</a:t>
            </a:fld>
            <a:endParaRPr lang="bg-BG"/>
          </a:p>
        </p:txBody>
      </p:sp>
    </p:spTree>
    <p:extLst>
      <p:ext uri="{BB962C8B-B14F-4D97-AF65-F5344CB8AC3E}">
        <p14:creationId xmlns:p14="http://schemas.microsoft.com/office/powerpoint/2010/main" val="1044886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noProof="0" dirty="0" smtClean="0"/>
              <a:t>Прототип на доказателство за принцип; доказателство за концепция прототип се използва за тестване на някакъв аспект от предвидения дизайн, без да се опитва точно да симулира визуалния облик, избора на материали или планирания производствен процес. Такива прототипи могат да се използват за „доказване“ на потенциален подход на проектиране, като обхват на движение, механика, сензори, архитектура и др. Този тип модели често се използват, за да се идентифицират кои опции за дизайн ще работят или не.</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49</a:t>
            </a:fld>
            <a:endParaRPr lang="bg-BG"/>
          </a:p>
        </p:txBody>
      </p:sp>
    </p:spTree>
    <p:extLst>
      <p:ext uri="{BB962C8B-B14F-4D97-AF65-F5344CB8AC3E}">
        <p14:creationId xmlns:p14="http://schemas.microsoft.com/office/powerpoint/2010/main" val="2507734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50</a:t>
            </a:fld>
            <a:endParaRPr lang="bg-BG"/>
          </a:p>
        </p:txBody>
      </p:sp>
    </p:spTree>
    <p:extLst>
      <p:ext uri="{BB962C8B-B14F-4D97-AF65-F5344CB8AC3E}">
        <p14:creationId xmlns:p14="http://schemas.microsoft.com/office/powerpoint/2010/main" val="551044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51</a:t>
            </a:fld>
            <a:endParaRPr lang="bg-BG"/>
          </a:p>
        </p:txBody>
      </p:sp>
    </p:spTree>
    <p:extLst>
      <p:ext uri="{BB962C8B-B14F-4D97-AF65-F5344CB8AC3E}">
        <p14:creationId xmlns:p14="http://schemas.microsoft.com/office/powerpoint/2010/main" val="564099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52</a:t>
            </a:fld>
            <a:endParaRPr lang="bg-BG"/>
          </a:p>
        </p:txBody>
      </p:sp>
    </p:spTree>
    <p:extLst>
      <p:ext uri="{BB962C8B-B14F-4D97-AF65-F5344CB8AC3E}">
        <p14:creationId xmlns:p14="http://schemas.microsoft.com/office/powerpoint/2010/main" val="11981576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53</a:t>
            </a:fld>
            <a:endParaRPr lang="bg-BG"/>
          </a:p>
        </p:txBody>
      </p:sp>
    </p:spTree>
    <p:extLst>
      <p:ext uri="{BB962C8B-B14F-4D97-AF65-F5344CB8AC3E}">
        <p14:creationId xmlns:p14="http://schemas.microsoft.com/office/powerpoint/2010/main" val="1134400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noProof="0" dirty="0" smtClean="0"/>
              <a:t>Когато персоналът на Disney искаше да убеди изпълнителния директор да инвестира 1 милиард долара в обновяване на парковете си, за да поддържа по-добро потребителско изживяване, те се обърнаха към прототипирането. Вместо да напишат документ, който само се харесва на изпълнителната власт на рационално ниво, те създадоха прототип, така че ръководството да може да усети какво би било по-доброто преживяване.</a:t>
            </a: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54</a:t>
            </a:fld>
            <a:endParaRPr lang="bg-BG"/>
          </a:p>
        </p:txBody>
      </p:sp>
    </p:spTree>
    <p:extLst>
      <p:ext uri="{BB962C8B-B14F-4D97-AF65-F5344CB8AC3E}">
        <p14:creationId xmlns:p14="http://schemas.microsoft.com/office/powerpoint/2010/main" val="87105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mtClean="0"/>
              <a:t>Например, помислете за дейността при шофиране: важен е не само водачът, но диспечерите, които предават информация на шофьорите, другите шофьори на пътя и дори ездачите от време на време.</a:t>
            </a:r>
            <a:endParaRPr lang="bg-BG" dirty="0"/>
          </a:p>
        </p:txBody>
      </p:sp>
      <p:sp>
        <p:nvSpPr>
          <p:cNvPr id="4" name="Slide Number Placeholder 3"/>
          <p:cNvSpPr>
            <a:spLocks noGrp="1"/>
          </p:cNvSpPr>
          <p:nvPr>
            <p:ph type="sldNum" sz="quarter" idx="10"/>
          </p:nvPr>
        </p:nvSpPr>
        <p:spPr/>
        <p:txBody>
          <a:bodyPr/>
          <a:lstStyle/>
          <a:p>
            <a:fld id="{06177C09-CF02-4B40-9930-1A09805488E7}" type="slidenum">
              <a:rPr lang="bg-BG" smtClean="0"/>
              <a:t>10</a:t>
            </a:fld>
            <a:endParaRPr lang="bg-BG"/>
          </a:p>
        </p:txBody>
      </p:sp>
    </p:spTree>
    <p:extLst>
      <p:ext uri="{BB962C8B-B14F-4D97-AF65-F5344CB8AC3E}">
        <p14:creationId xmlns:p14="http://schemas.microsoft.com/office/powerpoint/2010/main" val="3164008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55</a:t>
            </a:fld>
            <a:endParaRPr lang="bg-BG"/>
          </a:p>
        </p:txBody>
      </p:sp>
    </p:spTree>
    <p:extLst>
      <p:ext uri="{BB962C8B-B14F-4D97-AF65-F5344CB8AC3E}">
        <p14:creationId xmlns:p14="http://schemas.microsoft.com/office/powerpoint/2010/main" val="1772947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56</a:t>
            </a:fld>
            <a:endParaRPr lang="bg-BG"/>
          </a:p>
        </p:txBody>
      </p:sp>
    </p:spTree>
    <p:extLst>
      <p:ext uri="{BB962C8B-B14F-4D97-AF65-F5344CB8AC3E}">
        <p14:creationId xmlns:p14="http://schemas.microsoft.com/office/powerpoint/2010/main" val="35300760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57</a:t>
            </a:fld>
            <a:endParaRPr lang="bg-BG"/>
          </a:p>
        </p:txBody>
      </p:sp>
    </p:spTree>
    <p:extLst>
      <p:ext uri="{BB962C8B-B14F-4D97-AF65-F5344CB8AC3E}">
        <p14:creationId xmlns:p14="http://schemas.microsoft.com/office/powerpoint/2010/main" val="3755987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58</a:t>
            </a:fld>
            <a:endParaRPr lang="bg-BG"/>
          </a:p>
        </p:txBody>
      </p:sp>
    </p:spTree>
    <p:extLst>
      <p:ext uri="{BB962C8B-B14F-4D97-AF65-F5344CB8AC3E}">
        <p14:creationId xmlns:p14="http://schemas.microsoft.com/office/powerpoint/2010/main" val="3135293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59</a:t>
            </a:fld>
            <a:endParaRPr lang="bg-BG"/>
          </a:p>
        </p:txBody>
      </p:sp>
    </p:spTree>
    <p:extLst>
      <p:ext uri="{BB962C8B-B14F-4D97-AF65-F5344CB8AC3E}">
        <p14:creationId xmlns:p14="http://schemas.microsoft.com/office/powerpoint/2010/main" val="3085805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60</a:t>
            </a:fld>
            <a:endParaRPr lang="bg-BG"/>
          </a:p>
        </p:txBody>
      </p:sp>
    </p:spTree>
    <p:extLst>
      <p:ext uri="{BB962C8B-B14F-4D97-AF65-F5344CB8AC3E}">
        <p14:creationId xmlns:p14="http://schemas.microsoft.com/office/powerpoint/2010/main" val="34998803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Scenario #1 — Low Fidelity, Quick Mobile App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Building for mobile</a:t>
            </a:r>
          </a:p>
          <a:p>
            <a:r>
              <a:rPr lang="en-US" sz="1200" b="0" i="0" kern="1200" dirty="0" smtClean="0">
                <a:solidFill>
                  <a:schemeClr val="tx1"/>
                </a:solidFill>
                <a:effectLst/>
                <a:latin typeface="+mn-lt"/>
                <a:ea typeface="+mn-ea"/>
                <a:cs typeface="+mn-cs"/>
              </a:rPr>
              <a:t>Low Fidelity</a:t>
            </a:r>
          </a:p>
          <a:p>
            <a:r>
              <a:rPr lang="en-US" sz="1200" b="0" i="0" kern="1200" dirty="0" smtClean="0">
                <a:solidFill>
                  <a:schemeClr val="tx1"/>
                </a:solidFill>
                <a:effectLst/>
                <a:latin typeface="+mn-lt"/>
                <a:ea typeface="+mn-ea"/>
                <a:cs typeface="+mn-cs"/>
              </a:rPr>
              <a:t>Need to go fast!</a:t>
            </a:r>
          </a:p>
          <a:p>
            <a:r>
              <a:rPr lang="en-US" sz="1200" b="0" i="0" kern="1200" dirty="0" smtClean="0">
                <a:solidFill>
                  <a:schemeClr val="tx1"/>
                </a:solidFill>
                <a:effectLst/>
                <a:latin typeface="+mn-lt"/>
                <a:ea typeface="+mn-ea"/>
                <a:cs typeface="+mn-cs"/>
              </a:rPr>
              <a:t>Need to link screens together and show how they flow</a:t>
            </a:r>
          </a:p>
          <a:p>
            <a:r>
              <a:rPr lang="en-US" sz="1200" b="1" i="0" kern="1200" dirty="0" smtClean="0">
                <a:solidFill>
                  <a:schemeClr val="tx1"/>
                </a:solidFill>
                <a:effectLst/>
                <a:latin typeface="+mn-lt"/>
                <a:ea typeface="+mn-ea"/>
                <a:cs typeface="+mn-cs"/>
              </a:rPr>
              <a:t>Scenario #2 —Low Fidelity Desktop Website or Web App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Building for the desktop browser (website)</a:t>
            </a:r>
          </a:p>
          <a:p>
            <a:r>
              <a:rPr lang="en-US" sz="1200" b="0" i="0" kern="1200" dirty="0" smtClean="0">
                <a:solidFill>
                  <a:schemeClr val="tx1"/>
                </a:solidFill>
                <a:effectLst/>
                <a:latin typeface="+mn-lt"/>
                <a:ea typeface="+mn-ea"/>
                <a:cs typeface="+mn-cs"/>
              </a:rPr>
              <a:t>Fidelity can be low</a:t>
            </a:r>
          </a:p>
          <a:p>
            <a:r>
              <a:rPr lang="en-US" sz="1200" b="0" i="0" kern="1200" dirty="0" smtClean="0">
                <a:solidFill>
                  <a:schemeClr val="tx1"/>
                </a:solidFill>
                <a:effectLst/>
                <a:latin typeface="+mn-lt"/>
                <a:ea typeface="+mn-ea"/>
                <a:cs typeface="+mn-cs"/>
              </a:rPr>
              <a:t>Need to go fast!</a:t>
            </a:r>
          </a:p>
          <a:p>
            <a:r>
              <a:rPr lang="en-US" sz="1200" b="0" i="0" kern="1200" dirty="0" smtClean="0">
                <a:solidFill>
                  <a:schemeClr val="tx1"/>
                </a:solidFill>
                <a:effectLst/>
                <a:latin typeface="+mn-lt"/>
                <a:ea typeface="+mn-ea"/>
                <a:cs typeface="+mn-cs"/>
              </a:rPr>
              <a:t>Need to link screens together and show how they flow</a:t>
            </a:r>
            <a:endParaRPr lang="bg-BG"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Scenario #3 — A Responsive Experience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Building a responsive website (mobile, tablet, desktop breakpoints)</a:t>
            </a:r>
          </a:p>
          <a:p>
            <a:r>
              <a:rPr lang="en-US" sz="1200" b="0" i="0" kern="1200" dirty="0" smtClean="0">
                <a:solidFill>
                  <a:schemeClr val="tx1"/>
                </a:solidFill>
                <a:effectLst/>
                <a:latin typeface="+mn-lt"/>
                <a:ea typeface="+mn-ea"/>
                <a:cs typeface="+mn-cs"/>
              </a:rPr>
              <a:t>Fidelity of the responsiveness needs to be fairly high</a:t>
            </a:r>
          </a:p>
          <a:p>
            <a:r>
              <a:rPr lang="en-US" sz="1200" b="0" i="0" kern="1200" dirty="0" smtClean="0">
                <a:solidFill>
                  <a:schemeClr val="tx1"/>
                </a:solidFill>
                <a:effectLst/>
                <a:latin typeface="+mn-lt"/>
                <a:ea typeface="+mn-ea"/>
                <a:cs typeface="+mn-cs"/>
              </a:rPr>
              <a:t>I don’t have a crazy deadline, but would like to be efficient</a:t>
            </a:r>
          </a:p>
          <a:p>
            <a:r>
              <a:rPr lang="en-US" sz="1200" b="0" i="0" kern="1200" dirty="0" smtClean="0">
                <a:solidFill>
                  <a:schemeClr val="tx1"/>
                </a:solidFill>
                <a:effectLst/>
                <a:latin typeface="+mn-lt"/>
                <a:ea typeface="+mn-ea"/>
                <a:cs typeface="+mn-cs"/>
              </a:rPr>
              <a:t>Need to link screens together and show how they flow, and show how the responsive experience breaks down</a:t>
            </a:r>
            <a:endParaRPr lang="bg-BG"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Scenario #4 — A Specific Feature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Building a specific animation for a mobile app</a:t>
            </a:r>
          </a:p>
          <a:p>
            <a:r>
              <a:rPr lang="en-US" sz="1200" b="0" i="0" kern="1200" dirty="0" smtClean="0">
                <a:solidFill>
                  <a:schemeClr val="tx1"/>
                </a:solidFill>
                <a:effectLst/>
                <a:latin typeface="+mn-lt"/>
                <a:ea typeface="+mn-ea"/>
                <a:cs typeface="+mn-cs"/>
              </a:rPr>
              <a:t>Need a really high fidelity</a:t>
            </a:r>
          </a:p>
          <a:p>
            <a:r>
              <a:rPr lang="en-US" sz="1200" b="0" i="0" kern="1200" dirty="0" smtClean="0">
                <a:solidFill>
                  <a:schemeClr val="tx1"/>
                </a:solidFill>
                <a:effectLst/>
                <a:latin typeface="+mn-lt"/>
                <a:ea typeface="+mn-ea"/>
                <a:cs typeface="+mn-cs"/>
              </a:rPr>
              <a:t>I don’t have a crazy deadline, but would like to be efficient.</a:t>
            </a:r>
          </a:p>
          <a:p>
            <a:r>
              <a:rPr lang="en-US" sz="1200" b="0" i="0" kern="1200" dirty="0" smtClean="0">
                <a:solidFill>
                  <a:schemeClr val="tx1"/>
                </a:solidFill>
                <a:effectLst/>
                <a:latin typeface="+mn-lt"/>
                <a:ea typeface="+mn-ea"/>
                <a:cs typeface="+mn-cs"/>
              </a:rPr>
              <a:t>Need to show movement, element animation, and timing well — I’m not concerned about flow between pages</a:t>
            </a:r>
          </a:p>
          <a:p>
            <a:r>
              <a:rPr lang="en-US" sz="1200" b="1" i="0" kern="1200" dirty="0" smtClean="0">
                <a:solidFill>
                  <a:schemeClr val="tx1"/>
                </a:solidFill>
                <a:effectLst/>
                <a:latin typeface="+mn-lt"/>
                <a:ea typeface="+mn-ea"/>
                <a:cs typeface="+mn-cs"/>
              </a:rPr>
              <a:t>Scenario #5— High Fidelity Experience (Mobile or Desktop)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Building for mobile and/or desktop</a:t>
            </a:r>
          </a:p>
          <a:p>
            <a:r>
              <a:rPr lang="en-US" sz="1200" b="0" i="0" kern="1200" dirty="0" smtClean="0">
                <a:solidFill>
                  <a:schemeClr val="tx1"/>
                </a:solidFill>
                <a:effectLst/>
                <a:latin typeface="+mn-lt"/>
                <a:ea typeface="+mn-ea"/>
                <a:cs typeface="+mn-cs"/>
              </a:rPr>
              <a:t>Must be as High Fidelity as possible</a:t>
            </a:r>
          </a:p>
          <a:p>
            <a:r>
              <a:rPr lang="en-US" sz="1200" b="0" i="0" kern="1200" dirty="0" smtClean="0">
                <a:solidFill>
                  <a:schemeClr val="tx1"/>
                </a:solidFill>
                <a:effectLst/>
                <a:latin typeface="+mn-lt"/>
                <a:ea typeface="+mn-ea"/>
                <a:cs typeface="+mn-cs"/>
              </a:rPr>
              <a:t>I have time to spend on this task</a:t>
            </a:r>
          </a:p>
          <a:p>
            <a:r>
              <a:rPr lang="en-US" sz="1200" b="0" i="0" kern="1200" dirty="0" smtClean="0">
                <a:solidFill>
                  <a:schemeClr val="tx1"/>
                </a:solidFill>
                <a:effectLst/>
                <a:latin typeface="+mn-lt"/>
                <a:ea typeface="+mn-ea"/>
                <a:cs typeface="+mn-cs"/>
              </a:rPr>
              <a:t>Need to show the flow of screens together while also showing high fidelity animations of screen elements and features</a:t>
            </a:r>
          </a:p>
          <a:p>
            <a:endParaRPr lang="en-US" sz="1200" b="0" i="0" kern="1200" dirty="0" smtClean="0">
              <a:solidFill>
                <a:schemeClr val="tx1"/>
              </a:solidFill>
              <a:effectLst/>
              <a:latin typeface="+mn-lt"/>
              <a:ea typeface="+mn-ea"/>
              <a:cs typeface="+mn-cs"/>
            </a:endParaRPr>
          </a:p>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06177C09-CF02-4B40-9930-1A09805488E7}" type="slidenum">
              <a:rPr lang="bg-BG" smtClean="0"/>
              <a:t>61</a:t>
            </a:fld>
            <a:endParaRPr lang="bg-BG"/>
          </a:p>
        </p:txBody>
      </p:sp>
    </p:spTree>
    <p:extLst>
      <p:ext uri="{BB962C8B-B14F-4D97-AF65-F5344CB8AC3E}">
        <p14:creationId xmlns:p14="http://schemas.microsoft.com/office/powerpoint/2010/main" val="260593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Например, вместо да разглеждаме приложение за доставка на пица като начин за по-бързо и по-лесно получаване на пица, може да го разглеждаме като начин за подкрепа на независимостта на възрастните хора, които нямат мобилност да вземат пица сами.</a:t>
            </a:r>
            <a:endParaRPr lang="bg-BG" dirty="0"/>
          </a:p>
        </p:txBody>
      </p:sp>
      <p:sp>
        <p:nvSpPr>
          <p:cNvPr id="4" name="Slide Number Placeholder 3"/>
          <p:cNvSpPr>
            <a:spLocks noGrp="1"/>
          </p:cNvSpPr>
          <p:nvPr>
            <p:ph type="sldNum" sz="quarter" idx="10"/>
          </p:nvPr>
        </p:nvSpPr>
        <p:spPr/>
        <p:txBody>
          <a:bodyPr/>
          <a:lstStyle/>
          <a:p>
            <a:fld id="{06177C09-CF02-4B40-9930-1A09805488E7}" type="slidenum">
              <a:rPr lang="bg-BG" smtClean="0"/>
              <a:t>11</a:t>
            </a:fld>
            <a:endParaRPr lang="bg-BG"/>
          </a:p>
        </p:txBody>
      </p:sp>
    </p:spTree>
    <p:extLst>
      <p:ext uri="{BB962C8B-B14F-4D97-AF65-F5344CB8AC3E}">
        <p14:creationId xmlns:p14="http://schemas.microsoft.com/office/powerpoint/2010/main" val="3108943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Изследователите на оме дизайн са скептични по отношение на човешкия център на дизайна, защото не вярват, че моделирането и проверката на нуждите на хората чрез няколко фокусирани срещи е достатъчно за решаване на проблемите или системите от дейности на хората12. Тези и други критики водят до идея за съвместен дизайн.</a:t>
            </a:r>
            <a:endParaRPr lang="bg-BG" dirty="0"/>
          </a:p>
        </p:txBody>
      </p:sp>
      <p:sp>
        <p:nvSpPr>
          <p:cNvPr id="4" name="Slide Number Placeholder 3"/>
          <p:cNvSpPr>
            <a:spLocks noGrp="1"/>
          </p:cNvSpPr>
          <p:nvPr>
            <p:ph type="sldNum" sz="quarter" idx="10"/>
          </p:nvPr>
        </p:nvSpPr>
        <p:spPr/>
        <p:txBody>
          <a:bodyPr/>
          <a:lstStyle/>
          <a:p>
            <a:fld id="{06177C09-CF02-4B40-9930-1A09805488E7}" type="slidenum">
              <a:rPr lang="bg-BG" smtClean="0"/>
              <a:t>12</a:t>
            </a:fld>
            <a:endParaRPr lang="bg-BG"/>
          </a:p>
        </p:txBody>
      </p:sp>
    </p:spTree>
    <p:extLst>
      <p:ext uri="{BB962C8B-B14F-4D97-AF65-F5344CB8AC3E}">
        <p14:creationId xmlns:p14="http://schemas.microsoft.com/office/powerpoint/2010/main" val="265942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06177C09-CF02-4B40-9930-1A09805488E7}" type="slidenum">
              <a:rPr lang="bg-BG" smtClean="0"/>
              <a:t>13</a:t>
            </a:fld>
            <a:endParaRPr lang="bg-BG"/>
          </a:p>
        </p:txBody>
      </p:sp>
    </p:spTree>
    <p:extLst>
      <p:ext uri="{BB962C8B-B14F-4D97-AF65-F5344CB8AC3E}">
        <p14:creationId xmlns:p14="http://schemas.microsoft.com/office/powerpoint/2010/main" val="1792204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bg-BG" baseline="0" dirty="0" smtClean="0"/>
              <a:t>Потребител, чиито възможности съвпадат с тези, предвидени в системата;</a:t>
            </a:r>
          </a:p>
          <a:p>
            <a:pPr marL="228600" indent="-228600">
              <a:buAutoNum type="alphaLcParenR"/>
            </a:pPr>
            <a:r>
              <a:rPr lang="bg-BG" baseline="0" dirty="0" smtClean="0"/>
              <a:t>Потребител, чиито възможности не съвпадат с тези, предвидени в системата. Тъй като тя не е гъвкава, потребителят трябва да се адаптира към нея;</a:t>
            </a:r>
          </a:p>
          <a:p>
            <a:pPr marL="228600" indent="-228600">
              <a:buAutoNum type="alphaLcParenR"/>
            </a:pPr>
            <a:r>
              <a:rPr lang="bg-BG" baseline="0" dirty="0" smtClean="0"/>
              <a:t>Базираната на възможностите система е проектирана така, че да се приспособи към възможностите на човека. Тя може да се адаптира или да бъде адаптирана към възможностите.</a:t>
            </a:r>
            <a:endParaRPr lang="bg-BG" dirty="0"/>
          </a:p>
        </p:txBody>
      </p:sp>
      <p:sp>
        <p:nvSpPr>
          <p:cNvPr id="4" name="Slide Number Placeholder 3"/>
          <p:cNvSpPr>
            <a:spLocks noGrp="1"/>
          </p:cNvSpPr>
          <p:nvPr>
            <p:ph type="sldNum" sz="quarter" idx="10"/>
          </p:nvPr>
        </p:nvSpPr>
        <p:spPr/>
        <p:txBody>
          <a:bodyPr/>
          <a:lstStyle/>
          <a:p>
            <a:fld id="{06177C09-CF02-4B40-9930-1A09805488E7}" type="slidenum">
              <a:rPr lang="bg-BG" smtClean="0"/>
              <a:t>14</a:t>
            </a:fld>
            <a:endParaRPr lang="bg-BG"/>
          </a:p>
        </p:txBody>
      </p:sp>
    </p:spTree>
    <p:extLst>
      <p:ext uri="{BB962C8B-B14F-4D97-AF65-F5344CB8AC3E}">
        <p14:creationId xmlns:p14="http://schemas.microsoft.com/office/powerpoint/2010/main" val="2965828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package" Target="../embeddings/Microsoft_Word_Document1.docx"/></Relationships>
</file>

<file path=ppt/slides/_rels/slide4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package" Target="../embeddings/Microsoft_Word_Document2.docx"/></Relationships>
</file>

<file path=ppt/slides/_rels/slide5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a:t>Проектиране на програмни интерфейси</a:t>
            </a:r>
          </a:p>
        </p:txBody>
      </p:sp>
      <p:sp>
        <p:nvSpPr>
          <p:cNvPr id="3" name="Subtitle 2"/>
          <p:cNvSpPr>
            <a:spLocks noGrp="1"/>
          </p:cNvSpPr>
          <p:nvPr>
            <p:ph type="subTitle" idx="1"/>
          </p:nvPr>
        </p:nvSpPr>
        <p:spPr/>
        <p:txBody>
          <a:bodyPr>
            <a:normAutofit/>
          </a:bodyPr>
          <a:lstStyle/>
          <a:p>
            <a:r>
              <a:rPr lang="bg-BG" sz="3600" b="1" dirty="0" smtClean="0">
                <a:effectLst/>
              </a:rPr>
              <a:t>Процес на проектиране</a:t>
            </a:r>
            <a:endParaRPr lang="bg-BG" sz="3600" b="1" dirty="0"/>
          </a:p>
        </p:txBody>
      </p:sp>
    </p:spTree>
    <p:extLst>
      <p:ext uri="{BB962C8B-B14F-4D97-AF65-F5344CB8AC3E}">
        <p14:creationId xmlns:p14="http://schemas.microsoft.com/office/powerpoint/2010/main" val="1183943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141413" y="1276918"/>
            <a:ext cx="10525070" cy="2806922"/>
          </a:xfrm>
          <a:prstGeom prst="rect">
            <a:avLst/>
          </a:prstGeom>
        </p:spPr>
        <p:txBody>
          <a:bodyPr wrap="square">
            <a:spAutoFit/>
          </a:bodyPr>
          <a:lstStyle/>
          <a:p>
            <a:pPr algn="just">
              <a:lnSpc>
                <a:spcPct val="90000"/>
              </a:lnSpc>
            </a:pPr>
            <a:r>
              <a:rPr lang="bg-BG" sz="2800" dirty="0"/>
              <a:t>Дизайн, фокусиран около дейността (</a:t>
            </a:r>
            <a:r>
              <a:rPr lang="en-US" sz="2800" dirty="0"/>
              <a:t>Activity-centered design</a:t>
            </a:r>
            <a:r>
              <a:rPr lang="en-US" sz="2800" dirty="0" smtClean="0"/>
              <a:t>)</a:t>
            </a:r>
            <a:r>
              <a:rPr lang="bg-BG" sz="2800" dirty="0" smtClean="0"/>
              <a:t> – една от критиките към дизайна, фокусиран около човека е, че той тясно се фокусира върху хората и техните нужди, вместо да разглежда дейностите на системно ниво, в който участва човека, както и хората и системите, замесени в тези дейности. Парадигмата, която е насочена по-конкретно към това е дизайна, </a:t>
            </a:r>
            <a:r>
              <a:rPr lang="bg-BG" sz="2800" dirty="0"/>
              <a:t>фокусиран около </a:t>
            </a:r>
            <a:r>
              <a:rPr lang="bg-BG" sz="2800" dirty="0" smtClean="0"/>
              <a:t>дейността.</a:t>
            </a:r>
            <a:endParaRPr lang="ru-RU" sz="2800" dirty="0" smtClean="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145" y="4263753"/>
            <a:ext cx="10482282" cy="2229757"/>
          </a:xfrm>
          <a:prstGeom prst="rect">
            <a:avLst/>
          </a:prstGeom>
        </p:spPr>
      </p:pic>
    </p:spTree>
    <p:extLst>
      <p:ext uri="{BB962C8B-B14F-4D97-AF65-F5344CB8AC3E}">
        <p14:creationId xmlns:p14="http://schemas.microsoft.com/office/powerpoint/2010/main" val="3765383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141413" y="2176804"/>
            <a:ext cx="10525070" cy="3582519"/>
          </a:xfrm>
          <a:prstGeom prst="rect">
            <a:avLst/>
          </a:prstGeom>
        </p:spPr>
        <p:txBody>
          <a:bodyPr wrap="square">
            <a:spAutoFit/>
          </a:bodyPr>
          <a:lstStyle/>
          <a:p>
            <a:pPr algn="just">
              <a:lnSpc>
                <a:spcPct val="90000"/>
              </a:lnSpc>
            </a:pPr>
            <a:r>
              <a:rPr lang="bg-BG" sz="2800" dirty="0"/>
              <a:t>Човешки </a:t>
            </a:r>
            <a:r>
              <a:rPr lang="bg-BG" sz="2800" dirty="0" smtClean="0"/>
              <a:t>ценности – някои обучение по дизайн поставят под въпрос дали фокусирането над човека и дейностите е достатъчно, за да се обясни какво наистина има значение, като насърчават дизайнерите да вземат предвид и човешките ценности. Това изместване на рамката може да позволи на дизайнерите по-добре да разгледат ценностите на заинтересованите страни в процеса на дизайн и да идентифицират хора, с които не са се съобразили (например хора, които не могат да напуснат дома си поради различни причини).</a:t>
            </a:r>
            <a:endParaRPr lang="ru-RU" sz="2800" dirty="0" smtClean="0"/>
          </a:p>
        </p:txBody>
      </p:sp>
    </p:spTree>
    <p:extLst>
      <p:ext uri="{BB962C8B-B14F-4D97-AF65-F5344CB8AC3E}">
        <p14:creationId xmlns:p14="http://schemas.microsoft.com/office/powerpoint/2010/main" val="12483180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277257" y="1291426"/>
            <a:ext cx="4949372" cy="5410712"/>
          </a:xfrm>
          <a:prstGeom prst="rect">
            <a:avLst/>
          </a:prstGeom>
        </p:spPr>
        <p:txBody>
          <a:bodyPr wrap="square">
            <a:spAutoFit/>
          </a:bodyPr>
          <a:lstStyle/>
          <a:p>
            <a:pPr algn="just">
              <a:lnSpc>
                <a:spcPct val="90000"/>
              </a:lnSpc>
            </a:pPr>
            <a:r>
              <a:rPr lang="bg-BG" sz="2400" dirty="0"/>
              <a:t>Дизайн чрез участие (</a:t>
            </a:r>
            <a:r>
              <a:rPr lang="en-US" sz="2400" dirty="0"/>
              <a:t>Participatory design</a:t>
            </a:r>
            <a:r>
              <a:rPr lang="en-US" sz="2400" dirty="0" smtClean="0"/>
              <a:t>)</a:t>
            </a:r>
            <a:r>
              <a:rPr lang="bg-BG" sz="2400" dirty="0" smtClean="0"/>
              <a:t> – при този тип дизайн, дизайнерите не само се стремят да разберат проблемите на  заинтересованите страни, но се наемат и хора от тези страни, които да участват пълноценно в процеса на дизайн. По този начин хората, за които се извършва дизайна винаги са представени в процеса на дизайн. Предизвикателство пред този тип дизайн е да се намерят хора, който адекватно представят изискванията на общността, а в същото време да участват пълноценно в процеса на дизайн.</a:t>
            </a:r>
            <a:endParaRPr lang="ru-RU"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473" y="1616439"/>
            <a:ext cx="5510213" cy="4760685"/>
          </a:xfrm>
          <a:prstGeom prst="rect">
            <a:avLst/>
          </a:prstGeom>
        </p:spPr>
      </p:pic>
    </p:spTree>
    <p:extLst>
      <p:ext uri="{BB962C8B-B14F-4D97-AF65-F5344CB8AC3E}">
        <p14:creationId xmlns:p14="http://schemas.microsoft.com/office/powerpoint/2010/main" val="17704537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141413" y="1308450"/>
            <a:ext cx="10525070" cy="2606034"/>
          </a:xfrm>
          <a:prstGeom prst="rect">
            <a:avLst/>
          </a:prstGeom>
        </p:spPr>
        <p:txBody>
          <a:bodyPr wrap="square">
            <a:spAutoFit/>
          </a:bodyPr>
          <a:lstStyle/>
          <a:p>
            <a:pPr algn="just">
              <a:lnSpc>
                <a:spcPct val="85000"/>
              </a:lnSpc>
            </a:pPr>
            <a:r>
              <a:rPr lang="bg-BG" sz="2400" dirty="0"/>
              <a:t>Универсален дизайн (</a:t>
            </a:r>
            <a:r>
              <a:rPr lang="en-US" sz="2400" dirty="0"/>
              <a:t>Universal design</a:t>
            </a:r>
            <a:r>
              <a:rPr lang="en-US" sz="2400" dirty="0" smtClean="0"/>
              <a:t>)</a:t>
            </a:r>
            <a:r>
              <a:rPr lang="bg-BG" sz="2400" dirty="0" smtClean="0"/>
              <a:t> – този дизайн се опитва да отстрани проблема, свързан с това, че при дизайна с участие има опасност да бъдат пренебрегнати ключови заинтересовани страни и да се създаде дизайн, който да не работи за всички.  Той твърди, че дизайнерите трябва да приемат, че има голямо разнообразие в типовете хора, които ще искат да използва това, което се проектира. При това проектирането за голямо разнообразие още от самото начало ще увеличи броя хора, които могат да имат достъп до дизайна.</a:t>
            </a:r>
            <a:endParaRPr lang="ru-RU" sz="2400" dirty="0" smtClean="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2051" b="6208"/>
          <a:stretch/>
        </p:blipFill>
        <p:spPr>
          <a:xfrm>
            <a:off x="1722042" y="3960213"/>
            <a:ext cx="8744740" cy="1494971"/>
          </a:xfrm>
          <a:prstGeom prst="rect">
            <a:avLst/>
          </a:prstGeom>
        </p:spPr>
      </p:pic>
      <p:sp>
        <p:nvSpPr>
          <p:cNvPr id="5" name="TextBox 4"/>
          <p:cNvSpPr txBox="1"/>
          <p:nvPr/>
        </p:nvSpPr>
        <p:spPr>
          <a:xfrm>
            <a:off x="3657601" y="5660571"/>
            <a:ext cx="5092100" cy="400110"/>
          </a:xfrm>
          <a:prstGeom prst="rect">
            <a:avLst/>
          </a:prstGeom>
          <a:noFill/>
        </p:spPr>
        <p:txBody>
          <a:bodyPr wrap="none" rtlCol="0">
            <a:spAutoFit/>
          </a:bodyPr>
          <a:lstStyle/>
          <a:p>
            <a:r>
              <a:rPr lang="bg-BG" sz="2000" dirty="0" smtClean="0"/>
              <a:t>Седем принципа на универсалния дизайн </a:t>
            </a:r>
            <a:r>
              <a:rPr lang="en-US" sz="2000" baseline="30000" dirty="0" smtClean="0"/>
              <a:t>[1]</a:t>
            </a:r>
            <a:endParaRPr lang="bg-BG" sz="2000" baseline="30000" dirty="0"/>
          </a:p>
        </p:txBody>
      </p:sp>
      <p:sp>
        <p:nvSpPr>
          <p:cNvPr id="7" name="Footer Placeholder 6"/>
          <p:cNvSpPr>
            <a:spLocks noGrp="1"/>
          </p:cNvSpPr>
          <p:nvPr>
            <p:ph type="ftr" sz="quarter" idx="11"/>
          </p:nvPr>
        </p:nvSpPr>
        <p:spPr>
          <a:xfrm>
            <a:off x="1141413" y="6266068"/>
            <a:ext cx="6239309" cy="365125"/>
          </a:xfrm>
        </p:spPr>
        <p:txBody>
          <a:bodyPr/>
          <a:lstStyle/>
          <a:p>
            <a:r>
              <a:rPr lang="en-US" b="1" i="1" dirty="0" smtClean="0"/>
              <a:t>[1]  https://designgroup.us.com/expertise/design-one-size-fits-all /03.03.2021/</a:t>
            </a:r>
            <a:endParaRPr lang="en-US" b="1" i="1" dirty="0"/>
          </a:p>
        </p:txBody>
      </p:sp>
    </p:spTree>
    <p:extLst>
      <p:ext uri="{BB962C8B-B14F-4D97-AF65-F5344CB8AC3E}">
        <p14:creationId xmlns:p14="http://schemas.microsoft.com/office/powerpoint/2010/main" val="668000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141413" y="1422061"/>
            <a:ext cx="10525070" cy="2246769"/>
          </a:xfrm>
          <a:prstGeom prst="rect">
            <a:avLst/>
          </a:prstGeom>
        </p:spPr>
        <p:txBody>
          <a:bodyPr wrap="square">
            <a:spAutoFit/>
          </a:bodyPr>
          <a:lstStyle/>
          <a:p>
            <a:pPr algn="just"/>
            <a:r>
              <a:rPr lang="bg-BG" sz="2800" dirty="0"/>
              <a:t>Дизайн, базиран на способностите (</a:t>
            </a:r>
            <a:r>
              <a:rPr lang="en-US" sz="2800" dirty="0"/>
              <a:t>Ability-based design</a:t>
            </a:r>
            <a:r>
              <a:rPr lang="en-US" sz="2800" dirty="0" smtClean="0"/>
              <a:t>) – </a:t>
            </a:r>
            <a:r>
              <a:rPr lang="bg-BG" sz="2800" dirty="0" smtClean="0"/>
              <a:t>този тип дизайн е свързан с универсалния, като дори отива още по-далеч и твърди, че самия проектиран обект трябва да бъде </a:t>
            </a:r>
            <a:r>
              <a:rPr lang="bg-BG" sz="2800" dirty="0" err="1" smtClean="0"/>
              <a:t>самоадаптиращ</a:t>
            </a:r>
            <a:r>
              <a:rPr lang="bg-BG" sz="2800" dirty="0" smtClean="0"/>
              <a:t> се към възможностите на потребителя във всеки един момент.</a:t>
            </a:r>
            <a:endParaRPr lang="ru-RU" sz="28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196" y="3944600"/>
            <a:ext cx="9697391" cy="1875627"/>
          </a:xfrm>
          <a:prstGeom prst="rect">
            <a:avLst/>
          </a:prstGeom>
        </p:spPr>
      </p:pic>
      <p:sp>
        <p:nvSpPr>
          <p:cNvPr id="5" name="Rectangle 4"/>
          <p:cNvSpPr/>
          <p:nvPr/>
        </p:nvSpPr>
        <p:spPr>
          <a:xfrm>
            <a:off x="1913844" y="5976030"/>
            <a:ext cx="9133568" cy="369332"/>
          </a:xfrm>
          <a:prstGeom prst="rect">
            <a:avLst/>
          </a:prstGeom>
        </p:spPr>
        <p:txBody>
          <a:bodyPr wrap="square">
            <a:spAutoFit/>
          </a:bodyPr>
          <a:lstStyle/>
          <a:p>
            <a:r>
              <a:rPr lang="bg-BG" dirty="0"/>
              <a:t>https://</a:t>
            </a:r>
            <a:r>
              <a:rPr lang="bg-BG" dirty="0" smtClean="0"/>
              <a:t>d.ucsd.edu/IxD/research/2018/lectures/discussants/10-Design_Tools.pdf /03.03.2021/</a:t>
            </a:r>
            <a:endParaRPr lang="bg-BG" dirty="0"/>
          </a:p>
        </p:txBody>
      </p:sp>
    </p:spTree>
    <p:extLst>
      <p:ext uri="{BB962C8B-B14F-4D97-AF65-F5344CB8AC3E}">
        <p14:creationId xmlns:p14="http://schemas.microsoft.com/office/powerpoint/2010/main" val="1097490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141413" y="1422061"/>
            <a:ext cx="10525070" cy="5170646"/>
          </a:xfrm>
          <a:prstGeom prst="rect">
            <a:avLst/>
          </a:prstGeom>
        </p:spPr>
        <p:txBody>
          <a:bodyPr wrap="square">
            <a:spAutoFit/>
          </a:bodyPr>
          <a:lstStyle/>
          <a:p>
            <a:pPr algn="just"/>
            <a:r>
              <a:rPr lang="bg-BG" sz="2200" dirty="0"/>
              <a:t>Справедлив дизайн (</a:t>
            </a:r>
            <a:r>
              <a:rPr lang="en-US" sz="2200" dirty="0"/>
              <a:t>Design justice</a:t>
            </a:r>
            <a:r>
              <a:rPr lang="en-US" sz="2200" dirty="0" smtClean="0"/>
              <a:t>)</a:t>
            </a:r>
            <a:r>
              <a:rPr lang="bg-BG" sz="2200" dirty="0" smtClean="0"/>
              <a:t> – една критика към разгледаните до тук подходи е, че независимо колко универсални са, те няма да служат еднакво на всички. Това е предпоставката за справедливия дизайн, който твърди, че дизайна в основата си е свързан със силата, тъй като дизайните може не само да не служат добре на някои хора, но и систематично да ги изключват по изненадващ, често неволен начин. Справедливия дизайн твърди, че ако някои дизайни не могат да бъдат универсални, те просто не трябва да се реализират. А ако могат да бъдат универсални те трябва да бъдат реализирани по начини, които:</a:t>
            </a:r>
          </a:p>
          <a:p>
            <a:pPr marL="514350" indent="-514350" algn="just">
              <a:buAutoNum type="arabicPeriod"/>
            </a:pPr>
            <a:r>
              <a:rPr lang="bg-BG" sz="2200" dirty="0"/>
              <a:t>ц</a:t>
            </a:r>
            <a:r>
              <a:rPr lang="bg-BG" sz="2200" dirty="0" smtClean="0"/>
              <a:t>ентрализират неравенството в силата;</a:t>
            </a:r>
          </a:p>
          <a:p>
            <a:pPr marL="514350" indent="-514350" algn="just">
              <a:buAutoNum type="arabicPeriod"/>
            </a:pPr>
            <a:r>
              <a:rPr lang="ru-RU" sz="2200" dirty="0" smtClean="0"/>
              <a:t>централизират гласовете на всички, директно засегнати от резултатите от дизайна;</a:t>
            </a:r>
          </a:p>
          <a:p>
            <a:pPr marL="514350" indent="-514350" algn="just">
              <a:buAutoNum type="arabicPeriod"/>
            </a:pPr>
            <a:r>
              <a:rPr lang="ru-RU" sz="2200" dirty="0" smtClean="0"/>
              <a:t>дават приритет на влияението над общностите пред интересите на дизайнерите;</a:t>
            </a:r>
          </a:p>
          <a:p>
            <a:pPr marL="514350" indent="-514350" algn="just">
              <a:buAutoNum type="arabicPeriod"/>
            </a:pPr>
            <a:r>
              <a:rPr lang="ru-RU" sz="2200" dirty="0" smtClean="0"/>
              <a:t>разглеждат дизайнерите като спомагатели вместо като дизайнери;</a:t>
            </a:r>
          </a:p>
          <a:p>
            <a:pPr marL="514350" indent="-514350" algn="just">
              <a:buAutoNum type="arabicPeriod"/>
            </a:pPr>
            <a:r>
              <a:rPr lang="ru-RU" sz="2200" dirty="0" smtClean="0"/>
              <a:t>гарантират, че проектите имат поддръжка и са водени от общността;</a:t>
            </a:r>
          </a:p>
          <a:p>
            <a:pPr marL="514350" indent="-514350" algn="just">
              <a:buAutoNum type="arabicPeriod"/>
            </a:pPr>
            <a:r>
              <a:rPr lang="ru-RU" sz="2200" dirty="0" smtClean="0"/>
              <a:t>изградени на базата и използват решения, които общностите вече са открили.</a:t>
            </a:r>
          </a:p>
        </p:txBody>
      </p:sp>
    </p:spTree>
    <p:extLst>
      <p:ext uri="{BB962C8B-B14F-4D97-AF65-F5344CB8AC3E}">
        <p14:creationId xmlns:p14="http://schemas.microsoft.com/office/powerpoint/2010/main" val="41071539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141413" y="1422061"/>
            <a:ext cx="10525070" cy="5262979"/>
          </a:xfrm>
          <a:prstGeom prst="rect">
            <a:avLst/>
          </a:prstGeom>
        </p:spPr>
        <p:txBody>
          <a:bodyPr wrap="square">
            <a:spAutoFit/>
          </a:bodyPr>
          <a:lstStyle/>
          <a:p>
            <a:pPr algn="just"/>
            <a:r>
              <a:rPr lang="ru-RU" sz="2800" dirty="0"/>
              <a:t>Можете да мислите за всички тези </a:t>
            </a:r>
            <a:r>
              <a:rPr lang="bg-BG" sz="2800" dirty="0" smtClean="0"/>
              <a:t>разгледани </a:t>
            </a:r>
            <a:r>
              <a:rPr lang="ru-RU" sz="2800" dirty="0" smtClean="0"/>
              <a:t>дизайнерски </a:t>
            </a:r>
            <a:r>
              <a:rPr lang="ru-RU" sz="2800" dirty="0"/>
              <a:t>парадигми като </a:t>
            </a:r>
            <a:r>
              <a:rPr lang="ru-RU" sz="2800" dirty="0" smtClean="0"/>
              <a:t>да </a:t>
            </a:r>
            <a:r>
              <a:rPr lang="ru-RU" sz="2800" dirty="0"/>
              <a:t>имате различна </a:t>
            </a:r>
            <a:r>
              <a:rPr lang="ru-RU" sz="2800" b="1" dirty="0"/>
              <a:t>единица за анализ</a:t>
            </a:r>
            <a:r>
              <a:rPr lang="ru-RU" sz="2800" dirty="0"/>
              <a:t>. Докато </a:t>
            </a:r>
            <a:r>
              <a:rPr lang="ru-RU" sz="2800" i="1" dirty="0"/>
              <a:t>дизайнът, фокусиран върху човека</a:t>
            </a:r>
            <a:r>
              <a:rPr lang="ru-RU" sz="2800" dirty="0"/>
              <a:t>, се фокусира върху </a:t>
            </a:r>
            <a:r>
              <a:rPr lang="ru-RU" sz="2800" dirty="0" smtClean="0"/>
              <a:t>отделния индивид, </a:t>
            </a:r>
            <a:r>
              <a:rPr lang="ru-RU" sz="2800" i="1" dirty="0" smtClean="0"/>
              <a:t>ориентирания </a:t>
            </a:r>
            <a:r>
              <a:rPr lang="ru-RU" sz="2800" i="1" dirty="0"/>
              <a:t>към дейността дизайн</a:t>
            </a:r>
            <a:r>
              <a:rPr lang="ru-RU" sz="2800" dirty="0"/>
              <a:t> се фокусира върху </a:t>
            </a:r>
            <a:r>
              <a:rPr lang="ru-RU" sz="2800" dirty="0" smtClean="0"/>
              <a:t>системата </a:t>
            </a:r>
            <a:r>
              <a:rPr lang="ru-RU" sz="2800" dirty="0"/>
              <a:t>и дейностите в нея, </a:t>
            </a:r>
            <a:r>
              <a:rPr lang="ru-RU" sz="2800" i="1" dirty="0"/>
              <a:t>чувствителният към ценностите дизайн </a:t>
            </a:r>
            <a:r>
              <a:rPr lang="ru-RU" sz="2800" dirty="0"/>
              <a:t>се фокусира върху </a:t>
            </a:r>
            <a:r>
              <a:rPr lang="ru-RU" sz="2800" dirty="0" smtClean="0"/>
              <a:t>човешката </a:t>
            </a:r>
            <a:r>
              <a:rPr lang="ru-RU" sz="2800" dirty="0"/>
              <a:t>стойност сред различни заинтересовани страни. </a:t>
            </a:r>
            <a:r>
              <a:rPr lang="ru-RU" sz="2800" i="1" dirty="0"/>
              <a:t>Универсалният дизайн</a:t>
            </a:r>
            <a:r>
              <a:rPr lang="ru-RU" sz="2800" dirty="0"/>
              <a:t> се фокусира върху цялото човечество, докато </a:t>
            </a:r>
            <a:r>
              <a:rPr lang="ru-RU" sz="2800" i="1" dirty="0" smtClean="0"/>
              <a:t>справедливия дизайн</a:t>
            </a:r>
            <a:r>
              <a:rPr lang="ru-RU" sz="2800" dirty="0" smtClean="0"/>
              <a:t> </a:t>
            </a:r>
            <a:r>
              <a:rPr lang="ru-RU" sz="2800" dirty="0"/>
              <a:t>се фокусира върху структурите на </a:t>
            </a:r>
            <a:r>
              <a:rPr lang="ru-RU" sz="2800" dirty="0" smtClean="0"/>
              <a:t>силата, </a:t>
            </a:r>
            <a:r>
              <a:rPr lang="ru-RU" sz="2800" dirty="0"/>
              <a:t>потисничеството и общностите. Всяка различна единица за анализ излага различни аспекти на даден проблем и следователно води до различни видове решения.</a:t>
            </a:r>
            <a:endParaRPr lang="ru-RU" sz="2800" dirty="0" smtClean="0"/>
          </a:p>
        </p:txBody>
      </p:sp>
    </p:spTree>
    <p:extLst>
      <p:ext uri="{BB962C8B-B14F-4D97-AF65-F5344CB8AC3E}">
        <p14:creationId xmlns:p14="http://schemas.microsoft.com/office/powerpoint/2010/main" val="1294064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141413" y="1211041"/>
            <a:ext cx="10197147" cy="5632311"/>
          </a:xfrm>
          <a:prstGeom prst="rect">
            <a:avLst/>
          </a:prstGeom>
        </p:spPr>
        <p:txBody>
          <a:bodyPr wrap="square">
            <a:spAutoFit/>
          </a:bodyPr>
          <a:lstStyle/>
          <a:p>
            <a:pPr algn="just"/>
            <a:r>
              <a:rPr lang="ru-RU" sz="2400" b="1" dirty="0" smtClean="0"/>
              <a:t>Как да избирате някоя </a:t>
            </a:r>
            <a:r>
              <a:rPr lang="ru-RU" sz="2400" b="1" dirty="0"/>
              <a:t>от тези парадигми? </a:t>
            </a:r>
            <a:endParaRPr lang="ru-RU" sz="2400" b="1" dirty="0" smtClean="0"/>
          </a:p>
          <a:p>
            <a:pPr algn="just"/>
            <a:r>
              <a:rPr lang="ru-RU" sz="2400" dirty="0" smtClean="0"/>
              <a:t>Ако </a:t>
            </a:r>
            <a:r>
              <a:rPr lang="ru-RU" sz="2400" dirty="0"/>
              <a:t>имате свободата да избирате, трябва да вземете предвид вашите ценности: ако сте загрижени за социалната справедливост, е трудно да препоръчате нещо друго, освен перспективата за </a:t>
            </a:r>
            <a:r>
              <a:rPr lang="ru-RU" sz="2400" i="1" dirty="0"/>
              <a:t>справедливост на дизайна</a:t>
            </a:r>
            <a:r>
              <a:rPr lang="ru-RU" sz="2400" dirty="0"/>
              <a:t>, тъй като поставя справедливостта в центъра на дизайна. Други парадигми може да са по-лесни, тъй като те включват отказ от по-малко власт, по-малко работа със засегнатите общности и следователно отнемане на по-малко време. Но това просто означава да проектирате нещо, което може да е по-малко ефективно, устойчиво и успешно. В повечето професионални контексти на </a:t>
            </a:r>
            <a:r>
              <a:rPr lang="ru-RU" sz="2400" dirty="0" smtClean="0"/>
              <a:t>дизайна, обаче, </a:t>
            </a:r>
            <a:r>
              <a:rPr lang="ru-RU" sz="2400" dirty="0"/>
              <a:t>може да бъдете принудени да работите в рамките на </a:t>
            </a:r>
            <a:r>
              <a:rPr lang="ru-RU" sz="2400" dirty="0" smtClean="0"/>
              <a:t>дизайнерски </a:t>
            </a:r>
            <a:r>
              <a:rPr lang="ru-RU" sz="2400" dirty="0"/>
              <a:t>парадигми, които са по-малко фокусирани върху справедливостта, с повече внимание към печалбата и скоростта. В този контекст ще трябва да решите дали да правите компромиси </a:t>
            </a:r>
            <a:r>
              <a:rPr lang="ru-RU" sz="2400" dirty="0" smtClean="0"/>
              <a:t>със </a:t>
            </a:r>
            <a:r>
              <a:rPr lang="ru-RU" sz="2400" dirty="0"/>
              <a:t>справедливи и ефективни резултати, за да оптимизирате скоростта и печалбата, или дали да се застъпвате за промяна.</a:t>
            </a:r>
            <a:endParaRPr lang="ru-RU" sz="2400" dirty="0" smtClean="0"/>
          </a:p>
        </p:txBody>
      </p:sp>
    </p:spTree>
    <p:extLst>
      <p:ext uri="{BB962C8B-B14F-4D97-AF65-F5344CB8AC3E}">
        <p14:creationId xmlns:p14="http://schemas.microsoft.com/office/powerpoint/2010/main" val="3854459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разберат проблемите?</a:t>
            </a:r>
            <a:endParaRPr lang="bg-BG" dirty="0"/>
          </a:p>
        </p:txBody>
      </p:sp>
      <p:sp>
        <p:nvSpPr>
          <p:cNvPr id="6" name="Rectangle 5"/>
          <p:cNvSpPr/>
          <p:nvPr/>
        </p:nvSpPr>
        <p:spPr>
          <a:xfrm>
            <a:off x="692727" y="1422061"/>
            <a:ext cx="10973756" cy="5170646"/>
          </a:xfrm>
          <a:prstGeom prst="rect">
            <a:avLst/>
          </a:prstGeom>
        </p:spPr>
        <p:txBody>
          <a:bodyPr wrap="square">
            <a:spAutoFit/>
          </a:bodyPr>
          <a:lstStyle/>
          <a:p>
            <a:pPr algn="just"/>
            <a:r>
              <a:rPr lang="bg-BG" sz="2200" dirty="0" smtClean="0"/>
              <a:t>Какво е проблем?</a:t>
            </a:r>
          </a:p>
          <a:p>
            <a:pPr algn="just"/>
            <a:r>
              <a:rPr lang="bg-BG" sz="2200" dirty="0" smtClean="0"/>
              <a:t>Проблемът е,</a:t>
            </a:r>
            <a:r>
              <a:rPr lang="en-US" sz="2200" dirty="0" smtClean="0"/>
              <a:t> </a:t>
            </a:r>
            <a:r>
              <a:rPr lang="bg-BG" sz="2200" dirty="0" smtClean="0"/>
              <a:t>че щом наистина се разбере проблема, се осъзнава, че повечето проблеми не са разрешими въобще. Те са заплетена мрежа от причинно-следствени връзки, което може да се нарече „порочни“ проблеми. Най-доброто, което може да се направи е да се разбере сложността на тези причинно-следствени връзки и да се намерят възможности за коригиране, недиректно въздействие и </a:t>
            </a:r>
            <a:r>
              <a:rPr lang="bg-BG" sz="2200" dirty="0" err="1" smtClean="0"/>
              <a:t>донастройка</a:t>
            </a:r>
            <a:r>
              <a:rPr lang="bg-BG" sz="2200" dirty="0" smtClean="0"/>
              <a:t>.</a:t>
            </a:r>
          </a:p>
          <a:p>
            <a:pPr algn="just"/>
            <a:r>
              <a:rPr lang="bg-BG" sz="2200" dirty="0" smtClean="0"/>
              <a:t>„Решенията“ на проблема са постепенни – те променят част от системата, което води до подобрения, но проблема никога не се „разрешава“.</a:t>
            </a:r>
          </a:p>
          <a:p>
            <a:pPr algn="just"/>
            <a:r>
              <a:rPr lang="bg-BG" sz="2200" dirty="0" smtClean="0"/>
              <a:t>Тогава какво е „проблем“, ако проблема винаги е сложен и променлив?</a:t>
            </a:r>
          </a:p>
          <a:p>
            <a:pPr algn="just"/>
            <a:r>
              <a:rPr lang="bg-BG" sz="2200" i="1" dirty="0" smtClean="0"/>
              <a:t>„Всеки дизайн, който  създава действия, насочени към промяна на съществуващ</a:t>
            </a:r>
            <a:r>
              <a:rPr lang="en-US" sz="2200" i="1" dirty="0" smtClean="0"/>
              <a:t>a</a:t>
            </a:r>
            <a:r>
              <a:rPr lang="bg-BG" sz="2200" i="1" dirty="0" smtClean="0"/>
              <a:t> ситуация към желана такава.“ </a:t>
            </a:r>
            <a:r>
              <a:rPr lang="en-US" sz="2200" i="1" dirty="0"/>
              <a:t>[Simon, H. A. (1969). The sciences of the artificial. MIT Press.]</a:t>
            </a:r>
            <a:endParaRPr lang="bg-BG" sz="2200" i="1" dirty="0" smtClean="0"/>
          </a:p>
          <a:p>
            <a:pPr algn="just"/>
            <a:r>
              <a:rPr lang="bg-BG" sz="2200" dirty="0" smtClean="0"/>
              <a:t>Една гледна точка е, че проблема е просто „нежелана ситуация“ (в смисъл нежелана за човек. Следователно, проблемите са просто ситуации, които хората не желаят.</a:t>
            </a:r>
          </a:p>
          <a:p>
            <a:pPr algn="just"/>
            <a:r>
              <a:rPr lang="bg-BG" sz="2200" dirty="0" smtClean="0"/>
              <a:t>Но това не означава, че дадена ситуация е „нежелана“ от всички. За един човек ситуацията може да е нежелана, но за друг да не е така.</a:t>
            </a:r>
          </a:p>
        </p:txBody>
      </p:sp>
    </p:spTree>
    <p:extLst>
      <p:ext uri="{BB962C8B-B14F-4D97-AF65-F5344CB8AC3E}">
        <p14:creationId xmlns:p14="http://schemas.microsoft.com/office/powerpoint/2010/main" val="14841707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7755"/>
            <a:ext cx="9905998" cy="865049"/>
          </a:xfrm>
        </p:spPr>
        <p:txBody>
          <a:bodyPr/>
          <a:lstStyle/>
          <a:p>
            <a:r>
              <a:rPr lang="bg-BG" dirty="0" smtClean="0"/>
              <a:t>Как да се разберат проблемите?</a:t>
            </a:r>
            <a:endParaRPr lang="bg-BG" dirty="0"/>
          </a:p>
        </p:txBody>
      </p:sp>
      <p:sp>
        <p:nvSpPr>
          <p:cNvPr id="6" name="Rectangle 5"/>
          <p:cNvSpPr/>
          <p:nvPr/>
        </p:nvSpPr>
        <p:spPr>
          <a:xfrm>
            <a:off x="637309" y="950996"/>
            <a:ext cx="11029174" cy="5881610"/>
          </a:xfrm>
          <a:prstGeom prst="rect">
            <a:avLst/>
          </a:prstGeom>
        </p:spPr>
        <p:txBody>
          <a:bodyPr wrap="square">
            <a:spAutoFit/>
          </a:bodyPr>
          <a:lstStyle/>
          <a:p>
            <a:pPr algn="just">
              <a:lnSpc>
                <a:spcPct val="95000"/>
              </a:lnSpc>
            </a:pPr>
            <a:r>
              <a:rPr lang="bg-BG" sz="2200" dirty="0" smtClean="0"/>
              <a:t>Основата на разбирането на проблема е </a:t>
            </a:r>
            <a:r>
              <a:rPr lang="bg-BG" sz="2200" b="1" i="1" dirty="0" smtClean="0"/>
              <a:t>комуникацията</a:t>
            </a:r>
            <a:r>
              <a:rPr lang="bg-BG" sz="2200" dirty="0" smtClean="0"/>
              <a:t> с хората. Комуникацията може да включва разговор, наблюдение на тяхната работа, разговор с група хора от общността, дори може да наложи да станете част от тяхната общност.</a:t>
            </a:r>
          </a:p>
          <a:p>
            <a:pPr algn="just">
              <a:lnSpc>
                <a:spcPct val="95000"/>
              </a:lnSpc>
            </a:pPr>
            <a:r>
              <a:rPr lang="bg-BG" sz="2200" dirty="0"/>
              <a:t>П</a:t>
            </a:r>
            <a:r>
              <a:rPr lang="bg-BG" sz="2200" dirty="0" smtClean="0"/>
              <a:t>роблемите са индивидуални и имат различни причини и последствия, няма „средностатистически потребител“ – всяко решение ще е подходящо за нуждите на някои потребители, но не и за други.</a:t>
            </a:r>
          </a:p>
          <a:p>
            <a:pPr algn="just">
              <a:lnSpc>
                <a:spcPct val="95000"/>
              </a:lnSpc>
            </a:pPr>
            <a:r>
              <a:rPr lang="bg-BG" sz="2200" dirty="0" smtClean="0"/>
              <a:t>Как да се комуникира с хората, за да се разберат техните проблеми? Има много начини:</a:t>
            </a:r>
          </a:p>
          <a:p>
            <a:pPr marL="800100" lvl="1" indent="-342900" algn="just">
              <a:lnSpc>
                <a:spcPct val="95000"/>
              </a:lnSpc>
              <a:buFont typeface="Arial" panose="020B0604020202020204" pitchFamily="34" charset="0"/>
              <a:buChar char="•"/>
            </a:pPr>
            <a:r>
              <a:rPr lang="bg-BG" sz="2200" dirty="0" smtClean="0"/>
              <a:t>Анкети/проучвания – комуникация с хората по структуриран, асинхронен, общ начин, позволяващ широко вникване, но по начин, който може да бъде неволно прекалено структуриран и зависещ от това кой отговаря.</a:t>
            </a:r>
          </a:p>
          <a:p>
            <a:pPr marL="800100" lvl="1" indent="-342900" algn="just">
              <a:lnSpc>
                <a:spcPct val="95000"/>
              </a:lnSpc>
              <a:buFont typeface="Arial" panose="020B0604020202020204" pitchFamily="34" charset="0"/>
              <a:buChar char="•"/>
            </a:pPr>
            <a:r>
              <a:rPr lang="bg-BG" sz="2200" dirty="0" smtClean="0"/>
              <a:t>Интервюта – комуникация с хората по синхронен, персонален </a:t>
            </a:r>
            <a:r>
              <a:rPr lang="bg-BG" sz="2200" dirty="0" err="1" smtClean="0"/>
              <a:t>полу</a:t>
            </a:r>
            <a:r>
              <a:rPr lang="bg-BG" sz="2200" dirty="0"/>
              <a:t>-</a:t>
            </a:r>
            <a:r>
              <a:rPr lang="bg-BG" sz="2200" dirty="0" smtClean="0"/>
              <a:t>структуриран начин, позволяващ по-дълбоко вникване, но изискващ повече време и по-малък брой хора.</a:t>
            </a:r>
          </a:p>
          <a:p>
            <a:pPr marL="800100" lvl="1" indent="-342900" algn="just">
              <a:lnSpc>
                <a:spcPct val="95000"/>
              </a:lnSpc>
              <a:buFont typeface="Arial" panose="020B0604020202020204" pitchFamily="34" charset="0"/>
              <a:buChar char="•"/>
            </a:pPr>
            <a:r>
              <a:rPr lang="bg-BG" sz="2200" dirty="0" smtClean="0"/>
              <a:t>Наблюдения – комуникация с хората чрез свързване с тяхното пространство, практики, съвместна работа и комуникацията им с други. Изисква още повече време от интервютата.</a:t>
            </a:r>
          </a:p>
          <a:p>
            <a:pPr marL="800100" lvl="1" indent="-342900" algn="just">
              <a:lnSpc>
                <a:spcPct val="95000"/>
              </a:lnSpc>
              <a:buFont typeface="Arial" panose="020B0604020202020204" pitchFamily="34" charset="0"/>
              <a:buChar char="•"/>
            </a:pPr>
            <a:r>
              <a:rPr lang="bg-BG" sz="2200" dirty="0" smtClean="0"/>
              <a:t>Вторични изследвания – не се комуникира с хората, а се използват вниквания, които други са постигнали чрез комуникация с хората и са ги публикували.</a:t>
            </a:r>
          </a:p>
        </p:txBody>
      </p:sp>
    </p:spTree>
    <p:extLst>
      <p:ext uri="{BB962C8B-B14F-4D97-AF65-F5344CB8AC3E}">
        <p14:creationId xmlns:p14="http://schemas.microsoft.com/office/powerpoint/2010/main" val="1958484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65049"/>
          </a:xfrm>
        </p:spPr>
        <p:txBody>
          <a:bodyPr/>
          <a:lstStyle/>
          <a:p>
            <a:r>
              <a:rPr lang="bg-BG" dirty="0" smtClean="0"/>
              <a:t>Какво правят дизайнерите?</a:t>
            </a:r>
            <a:endParaRPr lang="bg-BG" dirty="0"/>
          </a:p>
        </p:txBody>
      </p:sp>
      <p:sp>
        <p:nvSpPr>
          <p:cNvPr id="6" name="Rectangle 5"/>
          <p:cNvSpPr/>
          <p:nvPr/>
        </p:nvSpPr>
        <p:spPr>
          <a:xfrm>
            <a:off x="1141413" y="1828800"/>
            <a:ext cx="10239601" cy="2677656"/>
          </a:xfrm>
          <a:prstGeom prst="rect">
            <a:avLst/>
          </a:prstGeom>
        </p:spPr>
        <p:txBody>
          <a:bodyPr wrap="square">
            <a:spAutoFit/>
          </a:bodyPr>
          <a:lstStyle/>
          <a:p>
            <a:pPr algn="just"/>
            <a:r>
              <a:rPr lang="bg-BG" sz="2800" dirty="0" smtClean="0"/>
              <a:t>Дизайнът е много повече отколкото се вижда. Дизайнът предава форма на идеите. Дизайнът е:</a:t>
            </a:r>
          </a:p>
          <a:p>
            <a:pPr marL="914400" lvl="1" indent="-457200" algn="just">
              <a:buFont typeface="Arial" panose="020B0604020202020204" pitchFamily="34" charset="0"/>
              <a:buChar char="•"/>
            </a:pPr>
            <a:r>
              <a:rPr lang="bg-BG" sz="2800" dirty="0" smtClean="0"/>
              <a:t>методи за генериране на идеи;</a:t>
            </a:r>
          </a:p>
          <a:p>
            <a:pPr marL="914400" lvl="1" indent="-457200" algn="just">
              <a:buFont typeface="Arial" panose="020B0604020202020204" pitchFamily="34" charset="0"/>
              <a:buChar char="•"/>
            </a:pPr>
            <a:r>
              <a:rPr lang="bg-BG" sz="2800" dirty="0" smtClean="0"/>
              <a:t>методи за оценяване на идеите;</a:t>
            </a:r>
          </a:p>
          <a:p>
            <a:pPr marL="914400" lvl="1" indent="-457200" algn="just">
              <a:buFont typeface="Arial" panose="020B0604020202020204" pitchFamily="34" charset="0"/>
              <a:buChar char="•"/>
            </a:pPr>
            <a:r>
              <a:rPr lang="bg-BG" sz="2800" dirty="0" smtClean="0"/>
              <a:t>начини за споделяне на идеи;</a:t>
            </a:r>
          </a:p>
          <a:p>
            <a:pPr marL="914400" lvl="1" indent="-457200" algn="just">
              <a:buFont typeface="Arial" panose="020B0604020202020204" pitchFamily="34" charset="0"/>
              <a:buChar char="•"/>
            </a:pPr>
            <a:r>
              <a:rPr lang="bg-BG" sz="2800" b="1" u="sng" dirty="0" smtClean="0"/>
              <a:t>разрешаване на проблеми</a:t>
            </a:r>
            <a:r>
              <a:rPr lang="bg-BG" sz="2800" dirty="0" smtClean="0"/>
              <a:t>, чието решаване оформя света.</a:t>
            </a:r>
            <a:endParaRPr lang="bg-BG" sz="2800" dirty="0"/>
          </a:p>
        </p:txBody>
      </p:sp>
      <p:sp>
        <p:nvSpPr>
          <p:cNvPr id="4" name="Rectangle 3"/>
          <p:cNvSpPr/>
          <p:nvPr/>
        </p:nvSpPr>
        <p:spPr>
          <a:xfrm>
            <a:off x="974611" y="5437186"/>
            <a:ext cx="10239601" cy="523220"/>
          </a:xfrm>
          <a:prstGeom prst="rect">
            <a:avLst/>
          </a:prstGeom>
        </p:spPr>
        <p:txBody>
          <a:bodyPr wrap="square">
            <a:spAutoFit/>
          </a:bodyPr>
          <a:lstStyle/>
          <a:p>
            <a:pPr algn="ctr"/>
            <a:r>
              <a:rPr lang="bg-BG" sz="2800" b="1" i="1" u="sng" dirty="0" smtClean="0"/>
              <a:t>Всички ние сме дизайнери и проектираме в някаква степен.</a:t>
            </a:r>
            <a:endParaRPr lang="bg-BG" sz="2800" b="1" i="1" u="sng" dirty="0"/>
          </a:p>
        </p:txBody>
      </p:sp>
    </p:spTree>
    <p:extLst>
      <p:ext uri="{BB962C8B-B14F-4D97-AF65-F5344CB8AC3E}">
        <p14:creationId xmlns:p14="http://schemas.microsoft.com/office/powerpoint/2010/main" val="950335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разберат проблемите?</a:t>
            </a:r>
            <a:endParaRPr lang="bg-BG" dirty="0"/>
          </a:p>
        </p:txBody>
      </p:sp>
      <p:sp>
        <p:nvSpPr>
          <p:cNvPr id="6" name="Rectangle 5"/>
          <p:cNvSpPr/>
          <p:nvPr/>
        </p:nvSpPr>
        <p:spPr>
          <a:xfrm>
            <a:off x="997528" y="1560611"/>
            <a:ext cx="10404764" cy="4708981"/>
          </a:xfrm>
          <a:prstGeom prst="rect">
            <a:avLst/>
          </a:prstGeom>
        </p:spPr>
        <p:txBody>
          <a:bodyPr wrap="square">
            <a:spAutoFit/>
          </a:bodyPr>
          <a:lstStyle/>
          <a:p>
            <a:pPr algn="just"/>
            <a:r>
              <a:rPr lang="bg-BG" sz="2500" b="1" dirty="0" smtClean="0"/>
              <a:t>Интервюта</a:t>
            </a:r>
            <a:endParaRPr lang="bg-BG" sz="2500" dirty="0"/>
          </a:p>
          <a:p>
            <a:pPr algn="just"/>
            <a:r>
              <a:rPr lang="bg-BG" sz="2500" dirty="0" smtClean="0"/>
              <a:t>Те могат да варират в зависимост от това колко са формални, като могат да бъдат с предварително подготвени въпроси (списък с въпроси в определен ред или набор от възможни въпроси, които да бъдат зададени в определен ред) или да приличат повече на разговор.</a:t>
            </a:r>
          </a:p>
          <a:p>
            <a:pPr algn="just"/>
            <a:r>
              <a:rPr lang="bg-BG" sz="2500" dirty="0" smtClean="0"/>
              <a:t>Следните основни неща трябва да бъдат избягвани във въпросите:</a:t>
            </a:r>
          </a:p>
          <a:p>
            <a:pPr marL="800100" lvl="1" indent="-342900" algn="just">
              <a:buFont typeface="Arial" panose="020B0604020202020204" pitchFamily="34" charset="0"/>
              <a:buChar char="•"/>
            </a:pPr>
            <a:r>
              <a:rPr lang="bg-BG" sz="2500" dirty="0" smtClean="0"/>
              <a:t>Да не се задават </a:t>
            </a:r>
            <a:r>
              <a:rPr lang="bg-BG" sz="2500" b="1" dirty="0" smtClean="0"/>
              <a:t>водещи</a:t>
            </a:r>
            <a:r>
              <a:rPr lang="bg-BG" sz="2500" dirty="0" smtClean="0"/>
              <a:t> въпроси, които предполага отговор, който се иска.</a:t>
            </a:r>
          </a:p>
          <a:p>
            <a:pPr marL="800100" lvl="1" indent="-342900" algn="just">
              <a:buFont typeface="Arial" panose="020B0604020202020204" pitchFamily="34" charset="0"/>
              <a:buChar char="•"/>
            </a:pPr>
            <a:r>
              <a:rPr lang="bg-BG" sz="2500" dirty="0" smtClean="0"/>
              <a:t>Да не се задават </a:t>
            </a:r>
            <a:r>
              <a:rPr lang="bg-BG" sz="2500" b="1" dirty="0" smtClean="0"/>
              <a:t>заредени</a:t>
            </a:r>
            <a:r>
              <a:rPr lang="bg-BG" sz="2500" dirty="0" smtClean="0"/>
              <a:t> въпроси, които не съдържат желания отговор, но правят предположения, които може да не са истина.</a:t>
            </a:r>
          </a:p>
          <a:p>
            <a:pPr marL="800100" lvl="1" indent="-342900" algn="just">
              <a:buFont typeface="Arial" panose="020B0604020202020204" pitchFamily="34" charset="0"/>
              <a:buChar char="•"/>
            </a:pPr>
            <a:r>
              <a:rPr lang="bg-BG" sz="2500" dirty="0" smtClean="0"/>
              <a:t>Да се избягват </a:t>
            </a:r>
            <a:r>
              <a:rPr lang="bg-BG" sz="2500" b="1" dirty="0" smtClean="0"/>
              <a:t>двойните отрицания</a:t>
            </a:r>
            <a:r>
              <a:rPr lang="bg-BG" sz="2500" dirty="0" smtClean="0"/>
              <a:t>, изискващи внимателна логика за да бъдат разбрани.</a:t>
            </a:r>
          </a:p>
        </p:txBody>
      </p:sp>
    </p:spTree>
    <p:extLst>
      <p:ext uri="{BB962C8B-B14F-4D97-AF65-F5344CB8AC3E}">
        <p14:creationId xmlns:p14="http://schemas.microsoft.com/office/powerpoint/2010/main" val="1062541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15695"/>
            <a:ext cx="9905998" cy="865049"/>
          </a:xfrm>
        </p:spPr>
        <p:txBody>
          <a:bodyPr/>
          <a:lstStyle/>
          <a:p>
            <a:r>
              <a:rPr lang="bg-BG" dirty="0" smtClean="0"/>
              <a:t>Как да се разберат проблемите?</a:t>
            </a:r>
            <a:endParaRPr lang="bg-BG" dirty="0"/>
          </a:p>
        </p:txBody>
      </p:sp>
      <p:sp>
        <p:nvSpPr>
          <p:cNvPr id="6" name="Rectangle 5"/>
          <p:cNvSpPr/>
          <p:nvPr/>
        </p:nvSpPr>
        <p:spPr>
          <a:xfrm>
            <a:off x="864320" y="1280744"/>
            <a:ext cx="10460183" cy="5093702"/>
          </a:xfrm>
          <a:prstGeom prst="rect">
            <a:avLst/>
          </a:prstGeom>
        </p:spPr>
        <p:txBody>
          <a:bodyPr wrap="square">
            <a:spAutoFit/>
          </a:bodyPr>
          <a:lstStyle/>
          <a:p>
            <a:pPr algn="just"/>
            <a:r>
              <a:rPr lang="bg-BG" sz="2500" b="1" dirty="0" smtClean="0"/>
              <a:t>Интервюта</a:t>
            </a:r>
            <a:endParaRPr lang="bg-BG" sz="2500" dirty="0"/>
          </a:p>
          <a:p>
            <a:pPr algn="just"/>
            <a:r>
              <a:rPr lang="bg-BG" sz="2500" dirty="0" smtClean="0"/>
              <a:t>При подготовка за интервю, направете следните неща:</a:t>
            </a:r>
          </a:p>
          <a:p>
            <a:pPr marL="800100" lvl="1" indent="-342900" algn="just">
              <a:buFont typeface="Arial" panose="020B0604020202020204" pitchFamily="34" charset="0"/>
              <a:buChar char="•"/>
            </a:pPr>
            <a:r>
              <a:rPr lang="bg-BG" sz="2500" dirty="0" smtClean="0"/>
              <a:t>Дефинирайте </a:t>
            </a:r>
            <a:r>
              <a:rPr lang="bg-BG" sz="2500" b="1" dirty="0" smtClean="0"/>
              <a:t>фокус</a:t>
            </a:r>
            <a:r>
              <a:rPr lang="bg-BG" sz="2500" dirty="0" smtClean="0"/>
              <a:t>, така че въпросите да се съсредоточават около свързана/и с дизайна цел/и.</a:t>
            </a:r>
          </a:p>
          <a:p>
            <a:pPr marL="800100" lvl="1" indent="-342900" algn="just">
              <a:buFont typeface="Arial" panose="020B0604020202020204" pitchFamily="34" charset="0"/>
              <a:buChar char="•"/>
            </a:pPr>
            <a:r>
              <a:rPr lang="bg-BG" sz="2500" dirty="0" smtClean="0"/>
              <a:t>Набор от въпроси тип мозъчна атака (</a:t>
            </a:r>
            <a:r>
              <a:rPr lang="en-US" sz="2500" dirty="0" smtClean="0"/>
              <a:t>brainstorm), </a:t>
            </a:r>
            <a:r>
              <a:rPr lang="bg-BG" sz="2500" dirty="0" smtClean="0"/>
              <a:t>чрез който да се опитате да научите повече за проблема, който се опитвате да разберете.</a:t>
            </a:r>
          </a:p>
          <a:p>
            <a:pPr marL="800100" lvl="1" indent="-342900" algn="just">
              <a:buFont typeface="Arial" panose="020B0604020202020204" pitchFamily="34" charset="0"/>
              <a:buChar char="•"/>
            </a:pPr>
            <a:r>
              <a:rPr lang="bg-BG" sz="2500" dirty="0" smtClean="0"/>
              <a:t>Прегледайте въпросите за горните две позиции, като идентифицирате проблеми с формулировката или предположения.</a:t>
            </a:r>
          </a:p>
          <a:p>
            <a:pPr marL="800100" lvl="1" indent="-342900" algn="just">
              <a:buFont typeface="Arial" panose="020B0604020202020204" pitchFamily="34" charset="0"/>
              <a:buChar char="•"/>
            </a:pPr>
            <a:r>
              <a:rPr lang="bg-BG" sz="2500" dirty="0" smtClean="0"/>
              <a:t>Подгответе организиран лист с въпроси, които искате да зададете.</a:t>
            </a:r>
          </a:p>
          <a:p>
            <a:pPr marL="800100" lvl="1" indent="-342900" algn="just">
              <a:buFont typeface="Arial" panose="020B0604020202020204" pitchFamily="34" charset="0"/>
              <a:buChar char="•"/>
            </a:pPr>
            <a:r>
              <a:rPr lang="bg-BG" sz="2500" dirty="0" smtClean="0"/>
              <a:t>Намерете няколко човека, които мислите, че имат представа за проблема, който се опитвате да идентифицирате и насрочете интервю с тях, като оцените колко ще продължи то.</a:t>
            </a:r>
          </a:p>
        </p:txBody>
      </p:sp>
    </p:spTree>
    <p:extLst>
      <p:ext uri="{BB962C8B-B14F-4D97-AF65-F5344CB8AC3E}">
        <p14:creationId xmlns:p14="http://schemas.microsoft.com/office/powerpoint/2010/main" val="1133545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84966"/>
            <a:ext cx="9905998" cy="865049"/>
          </a:xfrm>
        </p:spPr>
        <p:txBody>
          <a:bodyPr/>
          <a:lstStyle/>
          <a:p>
            <a:r>
              <a:rPr lang="bg-BG" dirty="0" smtClean="0"/>
              <a:t>Как да се разберат проблемите?</a:t>
            </a:r>
            <a:endParaRPr lang="bg-BG" dirty="0"/>
          </a:p>
        </p:txBody>
      </p:sp>
      <p:sp>
        <p:nvSpPr>
          <p:cNvPr id="6" name="Rectangle 5"/>
          <p:cNvSpPr/>
          <p:nvPr/>
        </p:nvSpPr>
        <p:spPr>
          <a:xfrm>
            <a:off x="892029" y="1588304"/>
            <a:ext cx="10404765" cy="4708981"/>
          </a:xfrm>
          <a:prstGeom prst="rect">
            <a:avLst/>
          </a:prstGeom>
        </p:spPr>
        <p:txBody>
          <a:bodyPr wrap="square">
            <a:spAutoFit/>
          </a:bodyPr>
          <a:lstStyle/>
          <a:p>
            <a:pPr algn="just"/>
            <a:r>
              <a:rPr lang="bg-BG" sz="2500" b="1" dirty="0" smtClean="0"/>
              <a:t>Интервюта</a:t>
            </a:r>
            <a:endParaRPr lang="bg-BG" sz="2500" dirty="0"/>
          </a:p>
          <a:p>
            <a:pPr algn="just"/>
            <a:r>
              <a:rPr lang="bg-BG" sz="2500" dirty="0" smtClean="0"/>
              <a:t>При подготовка за интервю, направете следните неща /продължение/:</a:t>
            </a:r>
          </a:p>
          <a:p>
            <a:pPr marL="800100" lvl="1" indent="-342900" algn="just">
              <a:buFont typeface="Arial" panose="020B0604020202020204" pitchFamily="34" charset="0"/>
              <a:buChar char="•"/>
            </a:pPr>
            <a:r>
              <a:rPr lang="bg-BG" sz="2500" dirty="0" smtClean="0"/>
              <a:t>Стартирайте пробно интервюто, тествайте въпросите и преценете тяхната продължителност, прецизирайте ги, както и времето и реда им, докато достигнете целите, които са на фокус.</a:t>
            </a:r>
          </a:p>
          <a:p>
            <a:pPr marL="800100" lvl="1" indent="-342900" algn="just">
              <a:buFont typeface="Arial" panose="020B0604020202020204" pitchFamily="34" charset="0"/>
              <a:buChar char="•"/>
            </a:pPr>
            <a:r>
              <a:rPr lang="bg-BG" sz="2500" dirty="0" smtClean="0"/>
              <a:t>Насрочете толкова интервюта, за колкото имате време, като запишете</a:t>
            </a:r>
            <a:r>
              <a:rPr lang="bg-BG" sz="2500" dirty="0"/>
              <a:t>, с </a:t>
            </a:r>
            <a:r>
              <a:rPr lang="bg-BG" sz="2500" dirty="0" smtClean="0"/>
              <a:t>разрешение, всяко </a:t>
            </a:r>
            <a:r>
              <a:rPr lang="bg-BG" sz="2500" dirty="0"/>
              <a:t>едно, </a:t>
            </a:r>
            <a:r>
              <a:rPr lang="bg-BG" sz="2500" dirty="0" smtClean="0"/>
              <a:t>ръчно или на аудио запис.</a:t>
            </a:r>
          </a:p>
          <a:p>
            <a:pPr marL="800100" lvl="1" indent="-342900" algn="just">
              <a:buFont typeface="Arial" panose="020B0604020202020204" pitchFamily="34" charset="0"/>
              <a:buChar char="•"/>
            </a:pPr>
            <a:r>
              <a:rPr lang="bg-BG" sz="2500" dirty="0" smtClean="0"/>
              <a:t>По време на интервюто, първо, установете разбирателство, споделете информация за себе си, така че да могат хората да ви се доверят и да споделят информация за себе си.</a:t>
            </a:r>
          </a:p>
          <a:p>
            <a:pPr marL="800100" lvl="1" indent="-342900" algn="just">
              <a:buFont typeface="Arial" panose="020B0604020202020204" pitchFamily="34" charset="0"/>
              <a:buChar char="•"/>
            </a:pPr>
            <a:r>
              <a:rPr lang="bg-BG" sz="2500" dirty="0" smtClean="0"/>
              <a:t>С всички записки </a:t>
            </a:r>
            <a:r>
              <a:rPr lang="bg-BG" sz="2500" smtClean="0"/>
              <a:t>или аудио </a:t>
            </a:r>
            <a:r>
              <a:rPr lang="bg-BG" sz="2500" dirty="0" smtClean="0"/>
              <a:t>запис, анализирайте какво е казал всеки един и </a:t>
            </a:r>
            <a:r>
              <a:rPr lang="bg-BG" sz="2500" smtClean="0"/>
              <a:t>синтезирайте перспектива </a:t>
            </a:r>
            <a:r>
              <a:rPr lang="bg-BG" sz="2500" dirty="0" smtClean="0"/>
              <a:t>на това какъв е проблема.</a:t>
            </a:r>
          </a:p>
        </p:txBody>
      </p:sp>
    </p:spTree>
    <p:extLst>
      <p:ext uri="{BB962C8B-B14F-4D97-AF65-F5344CB8AC3E}">
        <p14:creationId xmlns:p14="http://schemas.microsoft.com/office/powerpoint/2010/main" val="946493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разберат проблемите?</a:t>
            </a:r>
            <a:endParaRPr lang="bg-BG" dirty="0"/>
          </a:p>
        </p:txBody>
      </p:sp>
      <p:sp>
        <p:nvSpPr>
          <p:cNvPr id="6" name="Rectangle 5"/>
          <p:cNvSpPr/>
          <p:nvPr/>
        </p:nvSpPr>
        <p:spPr>
          <a:xfrm>
            <a:off x="997528" y="1283514"/>
            <a:ext cx="10404764" cy="5509200"/>
          </a:xfrm>
          <a:prstGeom prst="rect">
            <a:avLst/>
          </a:prstGeom>
        </p:spPr>
        <p:txBody>
          <a:bodyPr wrap="square">
            <a:spAutoFit/>
          </a:bodyPr>
          <a:lstStyle/>
          <a:p>
            <a:pPr algn="just"/>
            <a:r>
              <a:rPr lang="bg-BG" sz="2200" b="1" dirty="0" smtClean="0"/>
              <a:t>Контекстуално проучване (</a:t>
            </a:r>
            <a:r>
              <a:rPr lang="en-US" sz="2200" b="1" dirty="0"/>
              <a:t>Contextual </a:t>
            </a:r>
            <a:r>
              <a:rPr lang="en-US" sz="2200" b="1" dirty="0" smtClean="0"/>
              <a:t>Inquiry</a:t>
            </a:r>
            <a:r>
              <a:rPr lang="bg-BG" sz="2200" b="1" dirty="0" smtClean="0"/>
              <a:t>)</a:t>
            </a:r>
            <a:endParaRPr lang="bg-BG" sz="2200" dirty="0" smtClean="0"/>
          </a:p>
          <a:p>
            <a:pPr algn="just"/>
            <a:r>
              <a:rPr lang="bg-BG" sz="2200" dirty="0" smtClean="0"/>
              <a:t>Този метод е точна противоположност на интервютата – вместо да се молят хората да споделят информация, </a:t>
            </a:r>
            <a:r>
              <a:rPr lang="bg-BG" sz="2200" i="1" dirty="0" smtClean="0"/>
              <a:t>директно се наблюдават</a:t>
            </a:r>
            <a:r>
              <a:rPr lang="bg-BG" sz="2200" dirty="0" smtClean="0"/>
              <a:t> някои аспекти от техния живот и по този начин се научава за него. Този подход е част по-голям подход за дизайн, наречен </a:t>
            </a:r>
            <a:r>
              <a:rPr lang="bg-BG" sz="2200" b="1" dirty="0" smtClean="0"/>
              <a:t>Контекстуален дизайн</a:t>
            </a:r>
            <a:r>
              <a:rPr lang="bg-BG" sz="2200" dirty="0" smtClean="0"/>
              <a:t>.</a:t>
            </a:r>
          </a:p>
          <a:p>
            <a:pPr algn="just"/>
            <a:r>
              <a:rPr lang="bg-BG" sz="2200" dirty="0" smtClean="0"/>
              <a:t>Основите на този метод са:</a:t>
            </a:r>
          </a:p>
          <a:p>
            <a:pPr marL="800100" lvl="1" indent="-342900" algn="just">
              <a:buFont typeface="Arial" panose="020B0604020202020204" pitchFamily="34" charset="0"/>
              <a:buChar char="•"/>
            </a:pPr>
            <a:r>
              <a:rPr lang="bg-BG" sz="2200" dirty="0" smtClean="0"/>
              <a:t>Както при интервюто трябва да се дефинира </a:t>
            </a:r>
            <a:r>
              <a:rPr lang="bg-BG" sz="2200" b="1" dirty="0" smtClean="0"/>
              <a:t>фокус</a:t>
            </a:r>
            <a:r>
              <a:rPr lang="bg-BG" sz="2200" dirty="0" smtClean="0"/>
              <a:t>. Тъй като има прекалено много за наблюдаване, трябва да се реши на какво да се обърне внимание.</a:t>
            </a:r>
          </a:p>
          <a:p>
            <a:pPr marL="800100" lvl="1" indent="-342900" algn="just">
              <a:buFont typeface="Arial" panose="020B0604020202020204" pitchFamily="34" charset="0"/>
              <a:buChar char="•"/>
            </a:pPr>
            <a:r>
              <a:rPr lang="bg-BG" sz="2200" dirty="0" smtClean="0"/>
              <a:t>Извършете проучване в реален контекст.</a:t>
            </a:r>
          </a:p>
          <a:p>
            <a:pPr marL="800100" lvl="1" indent="-342900" algn="just">
              <a:buFont typeface="Arial" panose="020B0604020202020204" pitchFamily="34" charset="0"/>
              <a:buChar char="•"/>
            </a:pPr>
            <a:r>
              <a:rPr lang="bg-BG" sz="2200" dirty="0" smtClean="0"/>
              <a:t>Установете партньорство с вашите информатори. Действате като заинтересован учащ се, а те – като експерти с широки познания. Взаимодействието трябва да се усеща като отношение учител/ученик.</a:t>
            </a:r>
          </a:p>
          <a:p>
            <a:pPr marL="800100" lvl="1" indent="-342900" algn="just">
              <a:buFont typeface="Arial" panose="020B0604020202020204" pitchFamily="34" charset="0"/>
              <a:buChar char="•"/>
            </a:pPr>
            <a:r>
              <a:rPr lang="bg-BG" sz="2200" dirty="0" smtClean="0"/>
              <a:t>Не генерирайте въпроси предварително, мислете за тях докато наблюдавате.</a:t>
            </a:r>
          </a:p>
          <a:p>
            <a:pPr marL="800100" lvl="1" indent="-342900" algn="just">
              <a:buFont typeface="Arial" panose="020B0604020202020204" pitchFamily="34" charset="0"/>
              <a:buChar char="•"/>
            </a:pPr>
            <a:r>
              <a:rPr lang="bg-BG" sz="2200" dirty="0" smtClean="0"/>
              <a:t>Фокусирайте се върху въпроси за работата, която се случва в контекста.</a:t>
            </a:r>
          </a:p>
          <a:p>
            <a:pPr marL="800100" lvl="1" indent="-342900" algn="just">
              <a:buFont typeface="Arial" panose="020B0604020202020204" pitchFamily="34" charset="0"/>
              <a:buChar char="•"/>
            </a:pPr>
            <a:r>
              <a:rPr lang="bg-BG" sz="2200" dirty="0" smtClean="0"/>
              <a:t>Направете аудио записи, снимки, бележки и други основни данни, които да могат да се използват и интерпретират по-късно.</a:t>
            </a:r>
          </a:p>
        </p:txBody>
      </p:sp>
    </p:spTree>
    <p:extLst>
      <p:ext uri="{BB962C8B-B14F-4D97-AF65-F5344CB8AC3E}">
        <p14:creationId xmlns:p14="http://schemas.microsoft.com/office/powerpoint/2010/main" val="438955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разберат проблемите?</a:t>
            </a:r>
            <a:endParaRPr lang="bg-BG" dirty="0"/>
          </a:p>
        </p:txBody>
      </p:sp>
      <p:sp>
        <p:nvSpPr>
          <p:cNvPr id="6" name="Rectangle 5"/>
          <p:cNvSpPr/>
          <p:nvPr/>
        </p:nvSpPr>
        <p:spPr>
          <a:xfrm>
            <a:off x="997528" y="1283514"/>
            <a:ext cx="10404764" cy="4893647"/>
          </a:xfrm>
          <a:prstGeom prst="rect">
            <a:avLst/>
          </a:prstGeom>
        </p:spPr>
        <p:txBody>
          <a:bodyPr wrap="square">
            <a:spAutoFit/>
          </a:bodyPr>
          <a:lstStyle/>
          <a:p>
            <a:pPr algn="just"/>
            <a:r>
              <a:rPr lang="bg-BG" sz="2600" b="1" dirty="0" smtClean="0"/>
              <a:t>Недостатъци</a:t>
            </a:r>
          </a:p>
          <a:p>
            <a:pPr algn="just"/>
            <a:r>
              <a:rPr lang="bg-BG" sz="2600" u="sng" dirty="0" smtClean="0"/>
              <a:t>Интервюта</a:t>
            </a:r>
          </a:p>
          <a:p>
            <a:pPr algn="just"/>
            <a:r>
              <a:rPr lang="bg-BG" sz="2600" dirty="0" smtClean="0"/>
              <a:t>Те имат множество недостатъци и са ограничени по много начини. Те са извън контекста – изискват от хората да си спомнят неща (което хората са склонни да не правят добре). Това означава, че разбирането на проблема може да се окаже отклонено или а недостатъци, базирани на измислени спомени, погрешно представяне или дори на лъжи. Друг недостатък е, че участниците може да променят техните отговори, с цел да удовлетворят интервюиращия или за да се съобразят със социалните очаквания как човек трябва да се държи, в зависимост от контекста на интервюто. Това се нарича </a:t>
            </a:r>
            <a:r>
              <a:rPr lang="bg-BG" sz="2600" b="1" dirty="0" smtClean="0"/>
              <a:t>пристрастие в отговора на участника</a:t>
            </a:r>
            <a:r>
              <a:rPr lang="en-US" sz="2600" baseline="30000" dirty="0" smtClean="0"/>
              <a:t>[1]</a:t>
            </a:r>
            <a:r>
              <a:rPr lang="bg-BG" sz="2600" dirty="0" smtClean="0"/>
              <a:t>.</a:t>
            </a:r>
            <a:endParaRPr lang="bg-BG" sz="2600" b="1" dirty="0" smtClean="0"/>
          </a:p>
        </p:txBody>
      </p:sp>
      <p:sp>
        <p:nvSpPr>
          <p:cNvPr id="3" name="Footer Placeholder 2"/>
          <p:cNvSpPr>
            <a:spLocks noGrp="1"/>
          </p:cNvSpPr>
          <p:nvPr>
            <p:ph type="ftr" sz="quarter" idx="11"/>
          </p:nvPr>
        </p:nvSpPr>
        <p:spPr>
          <a:xfrm>
            <a:off x="1141412" y="6333442"/>
            <a:ext cx="6666158" cy="365125"/>
          </a:xfrm>
        </p:spPr>
        <p:txBody>
          <a:bodyPr/>
          <a:lstStyle/>
          <a:p>
            <a:r>
              <a:rPr lang="en-US" b="1" dirty="0" smtClean="0"/>
              <a:t>[1] Dell, N., </a:t>
            </a:r>
            <a:r>
              <a:rPr lang="en-US" b="1" dirty="0" err="1" smtClean="0"/>
              <a:t>Vaidyanathan</a:t>
            </a:r>
            <a:r>
              <a:rPr lang="en-US" b="1" dirty="0" smtClean="0"/>
              <a:t>, V., </a:t>
            </a:r>
            <a:r>
              <a:rPr lang="en-US" b="1" dirty="0" err="1" smtClean="0"/>
              <a:t>Medhi</a:t>
            </a:r>
            <a:r>
              <a:rPr lang="en-US" b="1" dirty="0" smtClean="0"/>
              <a:t>, I., </a:t>
            </a:r>
            <a:r>
              <a:rPr lang="en-US" b="1" dirty="0" err="1" smtClean="0"/>
              <a:t>Cutrell</a:t>
            </a:r>
            <a:r>
              <a:rPr lang="en-US" b="1" dirty="0" smtClean="0"/>
              <a:t>, E., &amp; </a:t>
            </a:r>
            <a:r>
              <a:rPr lang="en-US" b="1" dirty="0" err="1" smtClean="0"/>
              <a:t>Thies</a:t>
            </a:r>
            <a:r>
              <a:rPr lang="en-US" b="1" dirty="0" smtClean="0"/>
              <a:t>, W. (2012). Yours is better! Participant response bias in HCI. ACM SIGCHI Conference on Human Factors in Computing (CHI).</a:t>
            </a:r>
            <a:endParaRPr lang="en-US" b="1" dirty="0"/>
          </a:p>
        </p:txBody>
      </p:sp>
    </p:spTree>
    <p:extLst>
      <p:ext uri="{BB962C8B-B14F-4D97-AF65-F5344CB8AC3E}">
        <p14:creationId xmlns:p14="http://schemas.microsoft.com/office/powerpoint/2010/main" val="2413216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разберат проблемите?</a:t>
            </a:r>
            <a:endParaRPr lang="bg-BG" dirty="0"/>
          </a:p>
        </p:txBody>
      </p:sp>
      <p:sp>
        <p:nvSpPr>
          <p:cNvPr id="6" name="Rectangle 5"/>
          <p:cNvSpPr/>
          <p:nvPr/>
        </p:nvSpPr>
        <p:spPr>
          <a:xfrm>
            <a:off x="997528" y="1986898"/>
            <a:ext cx="10404764" cy="3323987"/>
          </a:xfrm>
          <a:prstGeom prst="rect">
            <a:avLst/>
          </a:prstGeom>
        </p:spPr>
        <p:txBody>
          <a:bodyPr wrap="square">
            <a:spAutoFit/>
          </a:bodyPr>
          <a:lstStyle/>
          <a:p>
            <a:pPr algn="just"/>
            <a:r>
              <a:rPr lang="bg-BG" sz="2600" b="1" dirty="0" smtClean="0"/>
              <a:t>Недостатъци</a:t>
            </a:r>
          </a:p>
          <a:p>
            <a:pPr algn="just"/>
            <a:r>
              <a:rPr lang="bg-BG" sz="2800" u="sng" dirty="0"/>
              <a:t>Контекстуално проучване (</a:t>
            </a:r>
            <a:r>
              <a:rPr lang="en-US" sz="2800" u="sng" dirty="0"/>
              <a:t>Contextual Inquiry</a:t>
            </a:r>
            <a:r>
              <a:rPr lang="bg-BG" sz="2800" u="sng" dirty="0" smtClean="0"/>
              <a:t>)</a:t>
            </a:r>
            <a:endParaRPr lang="bg-BG" sz="2600" u="sng" dirty="0" smtClean="0"/>
          </a:p>
          <a:p>
            <a:pPr algn="just"/>
            <a:r>
              <a:rPr lang="bg-BG" sz="2600" dirty="0" smtClean="0"/>
              <a:t>Също както интервютата, тези проучвания не са перфектни. Те изискват извънредно много време, затова рядко можете да направите нещо повече от дребни промени в дизайна на проекта. Освен това е трудно да направите обобщения от тях, тъй като не знаете колко приложими  са вашите няколко наблюдения по отношение на всички други хора в света, за които проектирате.</a:t>
            </a:r>
            <a:endParaRPr lang="bg-BG" sz="2600" b="1" dirty="0" smtClean="0"/>
          </a:p>
        </p:txBody>
      </p:sp>
    </p:spTree>
    <p:extLst>
      <p:ext uri="{BB962C8B-B14F-4D97-AF65-F5344CB8AC3E}">
        <p14:creationId xmlns:p14="http://schemas.microsoft.com/office/powerpoint/2010/main" val="40285233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разберат проблемите?</a:t>
            </a:r>
            <a:endParaRPr lang="bg-BG" dirty="0"/>
          </a:p>
        </p:txBody>
      </p:sp>
      <p:sp>
        <p:nvSpPr>
          <p:cNvPr id="6" name="Rectangle 5"/>
          <p:cNvSpPr/>
          <p:nvPr/>
        </p:nvSpPr>
        <p:spPr>
          <a:xfrm>
            <a:off x="1233060" y="1463629"/>
            <a:ext cx="10049883" cy="4893647"/>
          </a:xfrm>
          <a:prstGeom prst="rect">
            <a:avLst/>
          </a:prstGeom>
        </p:spPr>
        <p:txBody>
          <a:bodyPr wrap="square">
            <a:spAutoFit/>
          </a:bodyPr>
          <a:lstStyle/>
          <a:p>
            <a:pPr algn="just"/>
            <a:r>
              <a:rPr lang="bg-BG" sz="2500" b="1" dirty="0" smtClean="0"/>
              <a:t>Заключение</a:t>
            </a:r>
            <a:endParaRPr lang="bg-BG" sz="2500" dirty="0" smtClean="0"/>
          </a:p>
          <a:p>
            <a:pPr algn="just"/>
            <a:r>
              <a:rPr lang="ru-RU" sz="2500" dirty="0"/>
              <a:t>Няма правилен метод за разбиране на проблемите. Всеки контекст на дизайна има свои собствени ограничения, независимо дали пари, време, умения или обстоятелства</a:t>
            </a:r>
            <a:r>
              <a:rPr lang="ru-RU" sz="2500" dirty="0" smtClean="0"/>
              <a:t>.</a:t>
            </a:r>
          </a:p>
          <a:p>
            <a:pPr algn="just"/>
            <a:r>
              <a:rPr lang="ru-RU" sz="2500" dirty="0"/>
              <a:t>Разбира се, ако </a:t>
            </a:r>
            <a:r>
              <a:rPr lang="ru-RU" sz="2500" dirty="0" smtClean="0"/>
              <a:t>се следват </a:t>
            </a:r>
            <a:r>
              <a:rPr lang="ru-RU" sz="2500" dirty="0"/>
              <a:t>оперативните принципи на </a:t>
            </a:r>
            <a:r>
              <a:rPr lang="ru-RU" sz="2500" dirty="0" smtClean="0"/>
              <a:t>справедлив дизайн, </a:t>
            </a:r>
            <a:r>
              <a:rPr lang="ru-RU" sz="2500" dirty="0"/>
              <a:t>понятието за </a:t>
            </a:r>
            <a:r>
              <a:rPr lang="ru-RU" sz="2500" dirty="0" smtClean="0"/>
              <a:t>„</a:t>
            </a:r>
            <a:r>
              <a:rPr lang="ru-RU" sz="2500" dirty="0"/>
              <a:t>потребителско изследване“ започва да се стопява. Ако човек участва изцяло в общността като дизайнер и гледа на ролята си </a:t>
            </a:r>
            <a:r>
              <a:rPr lang="ru-RU" sz="2500" dirty="0" smtClean="0"/>
              <a:t>като човек, който подпомага и улеснява развититето на определен аспект (фасилитатор), </a:t>
            </a:r>
            <a:r>
              <a:rPr lang="ru-RU" sz="2500" dirty="0"/>
              <a:t>комуникацията със заинтересованите страни не изисква „метод“. Това означава да говорите с приятелите и членовете на вашата общност и да видите как можете да предложите своите умения, за да помогнете.</a:t>
            </a:r>
            <a:endParaRPr lang="bg-BG" sz="2500" dirty="0" smtClean="0"/>
          </a:p>
        </p:txBody>
      </p:sp>
    </p:spTree>
    <p:extLst>
      <p:ext uri="{BB962C8B-B14F-4D97-AF65-F5344CB8AC3E}">
        <p14:creationId xmlns:p14="http://schemas.microsoft.com/office/powerpoint/2010/main" val="3023254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дефинират проблемите?</a:t>
            </a:r>
            <a:endParaRPr lang="bg-BG" dirty="0"/>
          </a:p>
        </p:txBody>
      </p:sp>
      <p:sp>
        <p:nvSpPr>
          <p:cNvPr id="6" name="Rectangle 5"/>
          <p:cNvSpPr/>
          <p:nvPr/>
        </p:nvSpPr>
        <p:spPr>
          <a:xfrm>
            <a:off x="1233060" y="1463629"/>
            <a:ext cx="10049883" cy="4708981"/>
          </a:xfrm>
          <a:prstGeom prst="rect">
            <a:avLst/>
          </a:prstGeom>
        </p:spPr>
        <p:txBody>
          <a:bodyPr wrap="square">
            <a:spAutoFit/>
          </a:bodyPr>
          <a:lstStyle/>
          <a:p>
            <a:pPr algn="just"/>
            <a:r>
              <a:rPr lang="ru-RU" sz="2500" dirty="0" smtClean="0"/>
              <a:t>Всяко усилие да се осмисли даден проблем е свързано с </a:t>
            </a:r>
            <a:r>
              <a:rPr lang="ru-RU" sz="2500" b="1" dirty="0" smtClean="0"/>
              <a:t>интерпретация</a:t>
            </a:r>
            <a:r>
              <a:rPr lang="ru-RU" sz="2500" dirty="0" smtClean="0"/>
              <a:t> и </a:t>
            </a:r>
            <a:r>
              <a:rPr lang="ru-RU" sz="2500" b="1" dirty="0" smtClean="0"/>
              <a:t>синтез</a:t>
            </a:r>
            <a:r>
              <a:rPr lang="ru-RU" sz="2500" dirty="0" smtClean="0"/>
              <a:t>. Целта при осмилслянето на информацията е да се опитатате да разберете няколко аспекта на данните, с които разполагате:</a:t>
            </a:r>
          </a:p>
          <a:p>
            <a:pPr marL="800100" lvl="1" indent="-342900" algn="just">
              <a:buFont typeface="Arial" panose="020B0604020202020204" pitchFamily="34" charset="0"/>
              <a:buChar char="•"/>
            </a:pPr>
            <a:r>
              <a:rPr lang="ru-RU" sz="2500" dirty="0" smtClean="0"/>
              <a:t>Какви </a:t>
            </a:r>
            <a:r>
              <a:rPr lang="ru-RU" sz="2500" b="1" dirty="0" smtClean="0"/>
              <a:t>модели</a:t>
            </a:r>
            <a:r>
              <a:rPr lang="ru-RU" sz="2500" dirty="0" smtClean="0"/>
              <a:t> се наблюдават в начина, по който хората описват техните проблеми?</a:t>
            </a:r>
          </a:p>
          <a:p>
            <a:pPr marL="800100" lvl="1" indent="-342900" algn="just">
              <a:buFont typeface="Arial" panose="020B0604020202020204" pitchFamily="34" charset="0"/>
              <a:buChar char="•"/>
            </a:pPr>
            <a:r>
              <a:rPr lang="bg-BG" sz="2500" dirty="0" smtClean="0"/>
              <a:t>Какво знаете за това, което </a:t>
            </a:r>
            <a:r>
              <a:rPr lang="bg-BG" sz="2500" b="1" dirty="0" smtClean="0"/>
              <a:t>предизвиква</a:t>
            </a:r>
            <a:r>
              <a:rPr lang="bg-BG" sz="2500" dirty="0" smtClean="0"/>
              <a:t> проблема?</a:t>
            </a:r>
          </a:p>
          <a:p>
            <a:pPr marL="800100" lvl="1" indent="-342900" algn="just">
              <a:buFont typeface="Arial" panose="020B0604020202020204" pitchFamily="34" charset="0"/>
              <a:buChar char="•"/>
            </a:pPr>
            <a:r>
              <a:rPr lang="bg-BG" sz="2500" dirty="0" smtClean="0"/>
              <a:t>Какви са различните </a:t>
            </a:r>
            <a:r>
              <a:rPr lang="bg-BG" sz="2500" b="1" dirty="0" smtClean="0"/>
              <a:t>последствия</a:t>
            </a:r>
            <a:r>
              <a:rPr lang="bg-BG" sz="2500" dirty="0" smtClean="0"/>
              <a:t> от проблема?</a:t>
            </a:r>
          </a:p>
          <a:p>
            <a:pPr marL="800100" lvl="1" indent="-342900" algn="just">
              <a:buFont typeface="Arial" panose="020B0604020202020204" pitchFamily="34" charset="0"/>
              <a:buChar char="•"/>
            </a:pPr>
            <a:r>
              <a:rPr lang="bg-BG" sz="2500" dirty="0" smtClean="0"/>
              <a:t>Кои аспекти от проблема изглеждат </a:t>
            </a:r>
            <a:r>
              <a:rPr lang="bg-BG" sz="2500" b="1" dirty="0" smtClean="0"/>
              <a:t>предизвикателни</a:t>
            </a:r>
            <a:r>
              <a:rPr lang="bg-BG" sz="2500" dirty="0" smtClean="0"/>
              <a:t>?</a:t>
            </a:r>
          </a:p>
          <a:p>
            <a:pPr algn="just"/>
            <a:r>
              <a:rPr lang="bg-BG" sz="2500" dirty="0" smtClean="0"/>
              <a:t>При отговора на тези въпроси се генерира множество форми на познание, които помагат да се организира разбирането и оцени кои идеи, които се генерират, ще бъдат ефективни.</a:t>
            </a:r>
          </a:p>
        </p:txBody>
      </p:sp>
    </p:spTree>
    <p:extLst>
      <p:ext uri="{BB962C8B-B14F-4D97-AF65-F5344CB8AC3E}">
        <p14:creationId xmlns:p14="http://schemas.microsoft.com/office/powerpoint/2010/main" val="18330166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дефинират проблемите?</a:t>
            </a:r>
            <a:endParaRPr lang="bg-BG" dirty="0"/>
          </a:p>
        </p:txBody>
      </p:sp>
      <p:sp>
        <p:nvSpPr>
          <p:cNvPr id="6" name="Rectangle 5"/>
          <p:cNvSpPr/>
          <p:nvPr/>
        </p:nvSpPr>
        <p:spPr>
          <a:xfrm>
            <a:off x="1233060" y="1463629"/>
            <a:ext cx="10049883" cy="4708981"/>
          </a:xfrm>
          <a:prstGeom prst="rect">
            <a:avLst/>
          </a:prstGeom>
        </p:spPr>
        <p:txBody>
          <a:bodyPr wrap="square">
            <a:spAutoFit/>
          </a:bodyPr>
          <a:lstStyle/>
          <a:p>
            <a:pPr algn="just"/>
            <a:r>
              <a:rPr lang="ru-RU" sz="2500" dirty="0" smtClean="0"/>
              <a:t>Някои прости форми на познание са:</a:t>
            </a:r>
          </a:p>
          <a:p>
            <a:pPr marL="800100" lvl="1" indent="-342900" algn="just">
              <a:buFont typeface="Arial" panose="020B0604020202020204" pitchFamily="34" charset="0"/>
              <a:buChar char="•"/>
            </a:pPr>
            <a:r>
              <a:rPr lang="ru-RU" sz="2500" b="1" dirty="0" smtClean="0"/>
              <a:t>Цели</a:t>
            </a:r>
            <a:r>
              <a:rPr lang="ru-RU" sz="2500" dirty="0" smtClean="0"/>
              <a:t> и </a:t>
            </a:r>
            <a:r>
              <a:rPr lang="ru-RU" sz="2500" b="1" dirty="0" smtClean="0"/>
              <a:t>ценности</a:t>
            </a:r>
            <a:r>
              <a:rPr lang="ru-RU" sz="2500" dirty="0" smtClean="0"/>
              <a:t>, извлечени от данните – всеки потребител има своите цели и ценности, които трябва да бъдат извлечени, предтавени изрично и да се опитате да ги разберете.</a:t>
            </a:r>
          </a:p>
          <a:p>
            <a:pPr marL="800100" lvl="1" indent="-342900" algn="just">
              <a:buFont typeface="Arial" panose="020B0604020202020204" pitchFamily="34" charset="0"/>
              <a:buChar char="•"/>
            </a:pPr>
            <a:r>
              <a:rPr lang="bg-BG" sz="2500" dirty="0" smtClean="0"/>
              <a:t>Извлечете за кого се прави дизайна – много дизайнери прихващат това под формата на </a:t>
            </a:r>
            <a:r>
              <a:rPr lang="bg-BG" sz="2500" b="1" dirty="0" smtClean="0"/>
              <a:t>лица (персони (</a:t>
            </a:r>
            <a:r>
              <a:rPr lang="en-US" sz="2500" b="1" dirty="0" smtClean="0"/>
              <a:t>personas))</a:t>
            </a:r>
            <a:r>
              <a:rPr lang="bg-BG" sz="2500" dirty="0" smtClean="0"/>
              <a:t>. Това са измислени хора, които описвате докато се опитате да прихванете различните типове хора за които се прави дизайна. Лицата са полезни само ако са </a:t>
            </a:r>
            <a:r>
              <a:rPr lang="bg-BG" sz="2500" b="1" dirty="0" smtClean="0"/>
              <a:t>валидни</a:t>
            </a:r>
            <a:r>
              <a:rPr lang="bg-BG" sz="2500" dirty="0" smtClean="0"/>
              <a:t>. Ако детайлите за тях са точни и съобразени с данните от проучването, тогава лицата могат да се използват като инструмент за да си представите как идеите за дизайна ще се вместят в живота на лицата.</a:t>
            </a:r>
            <a:endParaRPr lang="ru-RU" sz="2500" b="1" dirty="0" smtClean="0"/>
          </a:p>
        </p:txBody>
      </p:sp>
    </p:spTree>
    <p:extLst>
      <p:ext uri="{BB962C8B-B14F-4D97-AF65-F5344CB8AC3E}">
        <p14:creationId xmlns:p14="http://schemas.microsoft.com/office/powerpoint/2010/main" val="3187511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86234"/>
            <a:ext cx="9905998" cy="865049"/>
          </a:xfrm>
        </p:spPr>
        <p:txBody>
          <a:bodyPr/>
          <a:lstStyle/>
          <a:p>
            <a:r>
              <a:rPr lang="bg-BG" dirty="0" smtClean="0"/>
              <a:t>Как да се дефинират проблемите?</a:t>
            </a:r>
            <a:endParaRPr lang="bg-BG" dirty="0"/>
          </a:p>
        </p:txBody>
      </p:sp>
      <p:sp>
        <p:nvSpPr>
          <p:cNvPr id="6" name="Rectangle 5"/>
          <p:cNvSpPr/>
          <p:nvPr/>
        </p:nvSpPr>
        <p:spPr>
          <a:xfrm>
            <a:off x="1233060" y="1063573"/>
            <a:ext cx="10049883" cy="5755422"/>
          </a:xfrm>
          <a:prstGeom prst="rect">
            <a:avLst/>
          </a:prstGeom>
        </p:spPr>
        <p:txBody>
          <a:bodyPr wrap="square">
            <a:spAutoFit/>
          </a:bodyPr>
          <a:lstStyle/>
          <a:p>
            <a:pPr algn="just"/>
            <a:r>
              <a:rPr lang="ru-RU" sz="2300" dirty="0" smtClean="0"/>
              <a:t>Някои прости форми на познание са /продължение/:</a:t>
            </a:r>
          </a:p>
          <a:p>
            <a:pPr marL="800100" lvl="1" indent="-342900" algn="just">
              <a:buFont typeface="Arial" panose="020B0604020202020204" pitchFamily="34" charset="0"/>
              <a:buChar char="•"/>
            </a:pPr>
            <a:r>
              <a:rPr lang="ru-RU" sz="2300" dirty="0" smtClean="0"/>
              <a:t>В допълнение на лицата можете да дефинирате</a:t>
            </a:r>
            <a:r>
              <a:rPr lang="ru-RU" sz="2300" b="1" dirty="0" smtClean="0"/>
              <a:t> сценарии</a:t>
            </a:r>
            <a:r>
              <a:rPr lang="ru-RU" sz="2300" dirty="0" smtClean="0"/>
              <a:t>, чрез които да се опитате да прихванете какво лицето може да се опита да прави с нещо, което разработвате. Добрия сценарии дефинира </a:t>
            </a:r>
            <a:r>
              <a:rPr lang="ru-RU" sz="2300" i="1" dirty="0" smtClean="0"/>
              <a:t>кой, какво, кога, къде, защо, как и колко често</a:t>
            </a:r>
            <a:r>
              <a:rPr lang="ru-RU" sz="2300" dirty="0" smtClean="0"/>
              <a:t> някой ще се опита да постигне цел.</a:t>
            </a:r>
          </a:p>
          <a:p>
            <a:pPr marL="800100" lvl="1" indent="-342900" algn="just">
              <a:buFont typeface="Arial" panose="020B0604020202020204" pitchFamily="34" charset="0"/>
              <a:buChar char="•"/>
            </a:pPr>
            <a:r>
              <a:rPr lang="bg-BG" sz="2300" dirty="0" smtClean="0"/>
              <a:t>Сценариите са тясно свързани със </a:t>
            </a:r>
            <a:r>
              <a:rPr lang="bg-BG" sz="2300" b="1" dirty="0" smtClean="0"/>
              <a:t>случаи на употреба</a:t>
            </a:r>
            <a:r>
              <a:rPr lang="bg-BG" sz="2300" dirty="0" smtClean="0"/>
              <a:t>, но се отличават по това кога са създадени. Сценария се създава </a:t>
            </a:r>
            <a:r>
              <a:rPr lang="bg-BG" sz="2300" i="1" dirty="0" smtClean="0"/>
              <a:t>преди</a:t>
            </a:r>
            <a:r>
              <a:rPr lang="bg-BG" sz="2300" dirty="0" smtClean="0"/>
              <a:t> да се направи дизайна, за да се улови проблема, към който да се насочите. Случая на употреба се създава </a:t>
            </a:r>
            <a:r>
              <a:rPr lang="bg-BG" sz="2300" i="1" dirty="0" smtClean="0"/>
              <a:t>след</a:t>
            </a:r>
            <a:r>
              <a:rPr lang="bg-BG" sz="2300" dirty="0" smtClean="0"/>
              <a:t> като се направи дизайна, за да помогне да се определи предназначението му.</a:t>
            </a:r>
          </a:p>
          <a:p>
            <a:pPr marL="800100" lvl="1" indent="-342900" algn="just">
              <a:buFont typeface="Arial" panose="020B0604020202020204" pitchFamily="34" charset="0"/>
              <a:buChar char="•"/>
            </a:pPr>
            <a:r>
              <a:rPr lang="bg-BG" sz="2300" b="1" dirty="0" smtClean="0"/>
              <a:t>Анализ на изискванията</a:t>
            </a:r>
            <a:r>
              <a:rPr lang="bg-BG" sz="2300" dirty="0" smtClean="0"/>
              <a:t> – метод, който да проследи детайлите на сценария. Тъй като е много малко вероятно една личност и един сценарии да обхванат всичко, което е научено по отношение на проблема, е добре да се създадат достатъчно, за да обхванат разнообразието от цели и хора, </a:t>
            </a:r>
            <a:endParaRPr lang="ru-RU" sz="2300" dirty="0" smtClean="0"/>
          </a:p>
        </p:txBody>
      </p:sp>
    </p:spTree>
    <p:extLst>
      <p:ext uri="{BB962C8B-B14F-4D97-AF65-F5344CB8AC3E}">
        <p14:creationId xmlns:p14="http://schemas.microsoft.com/office/powerpoint/2010/main" val="1973527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91942"/>
            <a:ext cx="9905998" cy="865049"/>
          </a:xfrm>
        </p:spPr>
        <p:txBody>
          <a:bodyPr/>
          <a:lstStyle/>
          <a:p>
            <a:r>
              <a:rPr lang="bg-BG" dirty="0" smtClean="0"/>
              <a:t>Какво правят дизайнерите?</a:t>
            </a:r>
            <a:endParaRPr lang="bg-BG" dirty="0"/>
          </a:p>
        </p:txBody>
      </p:sp>
      <p:sp>
        <p:nvSpPr>
          <p:cNvPr id="6" name="Rectangle 5"/>
          <p:cNvSpPr/>
          <p:nvPr/>
        </p:nvSpPr>
        <p:spPr>
          <a:xfrm>
            <a:off x="1141413" y="1115147"/>
            <a:ext cx="10239601" cy="5693866"/>
          </a:xfrm>
          <a:prstGeom prst="rect">
            <a:avLst/>
          </a:prstGeom>
        </p:spPr>
        <p:txBody>
          <a:bodyPr wrap="square">
            <a:spAutoFit/>
          </a:bodyPr>
          <a:lstStyle/>
          <a:p>
            <a:pPr algn="just"/>
            <a:r>
              <a:rPr lang="bg-BG" sz="2800" dirty="0" smtClean="0"/>
              <a:t>Като се имат предвид всички професии, които имат малко (или повече) от професионалния дизайн в тях, съществуват:</a:t>
            </a:r>
          </a:p>
          <a:p>
            <a:pPr marL="914400" lvl="1" indent="-457200" algn="just">
              <a:buFont typeface="Arial" panose="020B0604020202020204" pitchFamily="34" charset="0"/>
              <a:buChar char="•"/>
            </a:pPr>
            <a:r>
              <a:rPr lang="bg-BG" sz="2800" dirty="0" smtClean="0"/>
              <a:t>графични дизайнери;</a:t>
            </a:r>
          </a:p>
          <a:p>
            <a:pPr marL="914400" lvl="1" indent="-457200" algn="just">
              <a:buFont typeface="Arial" panose="020B0604020202020204" pitchFamily="34" charset="0"/>
              <a:buChar char="•"/>
            </a:pPr>
            <a:r>
              <a:rPr lang="bg-BG" sz="2800" dirty="0" smtClean="0"/>
              <a:t>интериорни дизайнери;</a:t>
            </a:r>
          </a:p>
          <a:p>
            <a:pPr marL="914400" lvl="1" indent="-457200" algn="just">
              <a:buFont typeface="Arial" panose="020B0604020202020204" pitchFamily="34" charset="0"/>
              <a:buChar char="•"/>
            </a:pPr>
            <a:r>
              <a:rPr lang="bg-BG" sz="2800" dirty="0" smtClean="0"/>
              <a:t>дизайнери, използващи потребителския опит (</a:t>
            </a:r>
            <a:r>
              <a:rPr lang="en-US" sz="2800" dirty="0" smtClean="0"/>
              <a:t>User experience – UX)</a:t>
            </a:r>
            <a:r>
              <a:rPr lang="bg-BG" sz="2800" dirty="0" smtClean="0"/>
              <a:t>;</a:t>
            </a:r>
          </a:p>
          <a:p>
            <a:pPr marL="914400" lvl="1" indent="-457200" algn="just">
              <a:buFont typeface="Arial" panose="020B0604020202020204" pitchFamily="34" charset="0"/>
              <a:buChar char="•"/>
            </a:pPr>
            <a:r>
              <a:rPr lang="bg-BG" sz="2800" dirty="0" smtClean="0"/>
              <a:t>разработчици, </a:t>
            </a:r>
            <a:r>
              <a:rPr lang="bg-BG" sz="2800" dirty="0"/>
              <a:t>използващи потребителския опит (</a:t>
            </a:r>
            <a:r>
              <a:rPr lang="en-US" sz="2800" dirty="0"/>
              <a:t>User experience – UX</a:t>
            </a:r>
            <a:r>
              <a:rPr lang="en-US" sz="2800" dirty="0" smtClean="0"/>
              <a:t>)</a:t>
            </a:r>
            <a:r>
              <a:rPr lang="bg-BG" sz="2800" dirty="0" smtClean="0"/>
              <a:t>;</a:t>
            </a:r>
          </a:p>
          <a:p>
            <a:pPr marL="914400" lvl="1" indent="-457200" algn="just">
              <a:buFont typeface="Arial" panose="020B0604020202020204" pitchFamily="34" charset="0"/>
              <a:buChar char="•"/>
            </a:pPr>
            <a:r>
              <a:rPr lang="bg-BG" sz="2800" dirty="0" smtClean="0"/>
              <a:t>продуктови дизайнери/управители;</a:t>
            </a:r>
          </a:p>
          <a:p>
            <a:pPr marL="914400" lvl="1" indent="-457200" algn="just">
              <a:buFont typeface="Arial" panose="020B0604020202020204" pitchFamily="34" charset="0"/>
              <a:buChar char="•"/>
            </a:pPr>
            <a:r>
              <a:rPr lang="bg-BG" sz="2800" dirty="0" smtClean="0"/>
              <a:t>софтуерни инженери.</a:t>
            </a:r>
          </a:p>
          <a:p>
            <a:pPr algn="just"/>
            <a:r>
              <a:rPr lang="ru-RU" sz="2800" dirty="0"/>
              <a:t>В професионален контекст дизайнът често е там, където е силата. Дизайнерите определят какво правят компаниите и това определя какво хората използват.</a:t>
            </a:r>
            <a:endParaRPr lang="bg-BG" sz="2800" dirty="0"/>
          </a:p>
        </p:txBody>
      </p:sp>
    </p:spTree>
    <p:extLst>
      <p:ext uri="{BB962C8B-B14F-4D97-AF65-F5344CB8AC3E}">
        <p14:creationId xmlns:p14="http://schemas.microsoft.com/office/powerpoint/2010/main" val="8218364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дефинират проблемите?</a:t>
            </a:r>
            <a:endParaRPr lang="bg-BG" dirty="0"/>
          </a:p>
        </p:txBody>
      </p:sp>
      <p:sp>
        <p:nvSpPr>
          <p:cNvPr id="6" name="Rectangle 5"/>
          <p:cNvSpPr/>
          <p:nvPr/>
        </p:nvSpPr>
        <p:spPr>
          <a:xfrm>
            <a:off x="1014414" y="1349325"/>
            <a:ext cx="10429874" cy="5478423"/>
          </a:xfrm>
          <a:prstGeom prst="rect">
            <a:avLst/>
          </a:prstGeom>
        </p:spPr>
        <p:txBody>
          <a:bodyPr wrap="square">
            <a:spAutoFit/>
          </a:bodyPr>
          <a:lstStyle/>
          <a:p>
            <a:pPr algn="just"/>
            <a:r>
              <a:rPr lang="bg-BG" sz="2500" dirty="0" smtClean="0"/>
              <a:t>След като са дефинирани целите, личностите и сценариите, последното предизвикателство е да се опитате да обясните проблема на хората. За целта трябва вземете цялото познание, което имате и да напишете прост </a:t>
            </a:r>
            <a:r>
              <a:rPr lang="bg-BG" sz="2500" b="1" dirty="0" smtClean="0"/>
              <a:t>аргумент</a:t>
            </a:r>
            <a:r>
              <a:rPr lang="bg-BG" sz="2500" dirty="0" smtClean="0"/>
              <a:t>, които изразява проблема. Добрият аргумент прилича на сценарий. Разликата е в структурата и предназначението. Сценариите са разказвателни и имат за цел да ви помогнат да си представите и тествате идеи за дизайна. Аргументите, от друга страна, са присъщи за </a:t>
            </a:r>
            <a:r>
              <a:rPr lang="bg-BG" sz="2500" i="1" dirty="0" smtClean="0"/>
              <a:t>причините </a:t>
            </a:r>
            <a:r>
              <a:rPr lang="bg-BG" sz="2500" dirty="0" smtClean="0"/>
              <a:t>за </a:t>
            </a:r>
            <a:r>
              <a:rPr lang="bg-BG" sz="2500" dirty="0" err="1" smtClean="0"/>
              <a:t>проблама</a:t>
            </a:r>
            <a:r>
              <a:rPr lang="bg-BG" sz="2500" dirty="0" smtClean="0"/>
              <a:t> и се пишат за да </a:t>
            </a:r>
            <a:r>
              <a:rPr lang="bg-BG" sz="2500" i="1" dirty="0" smtClean="0"/>
              <a:t>убедят</a:t>
            </a:r>
            <a:r>
              <a:rPr lang="bg-BG" sz="2500" dirty="0" smtClean="0"/>
              <a:t>, че проблема е реален и важен. Те помагат да се моделират причините за проблема, да се разкрият факторите, които влияят и събитията, които го предизвикват. Създаването на тези модели на проблеми е от съществено значение в контекста на дизайна, където дизайнерите са отделни от заинтересованите страни; моделите могат да действат като форма на </a:t>
            </a:r>
            <a:r>
              <a:rPr lang="bg-BG" sz="2500" b="1" dirty="0" smtClean="0"/>
              <a:t>ограничаващ обект</a:t>
            </a:r>
            <a:r>
              <a:rPr lang="bg-BG" sz="2500" dirty="0" smtClean="0"/>
              <a:t>, помагайки на дизайнерите да работят с други хора.</a:t>
            </a:r>
          </a:p>
        </p:txBody>
      </p:sp>
    </p:spTree>
    <p:extLst>
      <p:ext uri="{BB962C8B-B14F-4D97-AF65-F5344CB8AC3E}">
        <p14:creationId xmlns:p14="http://schemas.microsoft.com/office/powerpoint/2010/main" val="39896240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дефинират проблемите?</a:t>
            </a:r>
            <a:endParaRPr lang="bg-BG" dirty="0"/>
          </a:p>
        </p:txBody>
      </p:sp>
      <p:sp>
        <p:nvSpPr>
          <p:cNvPr id="6" name="Rectangle 5"/>
          <p:cNvSpPr/>
          <p:nvPr/>
        </p:nvSpPr>
        <p:spPr>
          <a:xfrm>
            <a:off x="1014414" y="1706517"/>
            <a:ext cx="10429874" cy="3939540"/>
          </a:xfrm>
          <a:prstGeom prst="rect">
            <a:avLst/>
          </a:prstGeom>
        </p:spPr>
        <p:txBody>
          <a:bodyPr wrap="square">
            <a:spAutoFit/>
          </a:bodyPr>
          <a:lstStyle/>
          <a:p>
            <a:pPr algn="just"/>
            <a:r>
              <a:rPr lang="bg-BG" sz="2500" b="1" i="1" dirty="0" smtClean="0"/>
              <a:t>Пример:</a:t>
            </a:r>
          </a:p>
          <a:p>
            <a:pPr algn="just"/>
            <a:r>
              <a:rPr lang="bg-BG" sz="2500" dirty="0" smtClean="0"/>
              <a:t>Проблемът, които трябва да се адресира и разреши е, че хората нямат време да се хранят здравословно. Повечето от тях работят до късно, прибират се късно от работа, нямат време да приготвят храна вкъщи и затова приготвят полуготова храна или поръчват/купуват от вериги за бързо хранене.</a:t>
            </a:r>
          </a:p>
          <a:p>
            <a:pPr algn="just"/>
            <a:endParaRPr lang="bg-BG" sz="2500" dirty="0" smtClean="0"/>
          </a:p>
          <a:p>
            <a:pPr algn="just"/>
            <a:r>
              <a:rPr lang="bg-BG" sz="2500" dirty="0" smtClean="0"/>
              <a:t>В показания случай имаме дефинирана </a:t>
            </a:r>
            <a:r>
              <a:rPr lang="bg-BG" sz="2500" i="1" dirty="0" smtClean="0"/>
              <a:t>личност</a:t>
            </a:r>
            <a:r>
              <a:rPr lang="bg-BG" sz="2500" dirty="0" smtClean="0"/>
              <a:t> и </a:t>
            </a:r>
            <a:r>
              <a:rPr lang="bg-BG" sz="2500" i="1" dirty="0" smtClean="0"/>
              <a:t>сценарий</a:t>
            </a:r>
            <a:r>
              <a:rPr lang="bg-BG" sz="2500" dirty="0" smtClean="0"/>
              <a:t>. Как да обясним проблема на потребителите, по убедителен и логичен начин, който е основан на всички проучвания, които сме направили по него? </a:t>
            </a:r>
          </a:p>
        </p:txBody>
      </p:sp>
    </p:spTree>
    <p:extLst>
      <p:ext uri="{BB962C8B-B14F-4D97-AF65-F5344CB8AC3E}">
        <p14:creationId xmlns:p14="http://schemas.microsoft.com/office/powerpoint/2010/main" val="9501866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дефинират проблемите?</a:t>
            </a:r>
            <a:endParaRPr lang="bg-BG" dirty="0"/>
          </a:p>
        </p:txBody>
      </p:sp>
      <p:sp>
        <p:nvSpPr>
          <p:cNvPr id="6" name="Rectangle 5"/>
          <p:cNvSpPr/>
          <p:nvPr/>
        </p:nvSpPr>
        <p:spPr>
          <a:xfrm>
            <a:off x="1028700" y="1320747"/>
            <a:ext cx="10415588" cy="5401479"/>
          </a:xfrm>
          <a:prstGeom prst="rect">
            <a:avLst/>
          </a:prstGeom>
        </p:spPr>
        <p:txBody>
          <a:bodyPr wrap="square">
            <a:spAutoFit/>
          </a:bodyPr>
          <a:lstStyle/>
          <a:p>
            <a:pPr algn="just"/>
            <a:r>
              <a:rPr lang="bg-BG" sz="2500" b="1" i="1" dirty="0" smtClean="0"/>
              <a:t>Вариант 1/Аргумент 1:</a:t>
            </a:r>
          </a:p>
          <a:p>
            <a:pPr algn="just"/>
            <a:r>
              <a:rPr lang="bg-BG" sz="2500" dirty="0" smtClean="0"/>
              <a:t>Искаме да направим по-лесно приготвянето на вечеря.</a:t>
            </a:r>
          </a:p>
          <a:p>
            <a:pPr algn="just">
              <a:spcBef>
                <a:spcPts val="1200"/>
              </a:spcBef>
            </a:pPr>
            <a:r>
              <a:rPr lang="bg-BG" sz="2500" dirty="0" smtClean="0"/>
              <a:t>Това е доста лош аргумент. Целият проблем в свързан с думата „по-лесно“. Няма да можем да убедим никого с такова леко и неясно твърдение. Нека се опитаме да го разбием:</a:t>
            </a:r>
          </a:p>
          <a:p>
            <a:pPr algn="just"/>
            <a:endParaRPr lang="bg-BG" sz="2500" dirty="0"/>
          </a:p>
          <a:p>
            <a:pPr algn="just"/>
            <a:r>
              <a:rPr lang="bg-BG" sz="2500" b="1" i="1" dirty="0"/>
              <a:t>Вариант </a:t>
            </a:r>
            <a:r>
              <a:rPr lang="bg-BG" sz="2500" b="1" i="1" dirty="0" smtClean="0"/>
              <a:t>2/Аргумент 2:</a:t>
            </a:r>
            <a:endParaRPr lang="bg-BG" sz="2500" b="1" i="1" dirty="0"/>
          </a:p>
          <a:p>
            <a:pPr marL="800100" lvl="1" indent="-342900" algn="just">
              <a:buFont typeface="Arial" panose="020B0604020202020204" pitchFamily="34" charset="0"/>
              <a:buChar char="•"/>
            </a:pPr>
            <a:r>
              <a:rPr lang="bg-BG" sz="2500" dirty="0" smtClean="0"/>
              <a:t>Малко хора имат време да приготвят здравословна вечеря.</a:t>
            </a:r>
          </a:p>
          <a:p>
            <a:pPr marL="800100" lvl="1" indent="-342900" algn="just">
              <a:buFont typeface="Arial" panose="020B0604020202020204" pitchFamily="34" charset="0"/>
              <a:buChar char="•"/>
            </a:pPr>
            <a:r>
              <a:rPr lang="bg-BG" sz="2500" dirty="0" smtClean="0"/>
              <a:t>Ние искаме да направим по-лесно приготвянето на здравословна вечеря.</a:t>
            </a:r>
          </a:p>
          <a:p>
            <a:pPr algn="just">
              <a:spcBef>
                <a:spcPts val="1200"/>
              </a:spcBef>
            </a:pPr>
            <a:r>
              <a:rPr lang="bg-BG" sz="2500" dirty="0" smtClean="0"/>
              <a:t>Това е малко по-добре, тъй като разбиваме проблема и пространството за решение. Но кои са тези хора? Защо те нямат време? И какво общо има „по-лесно“ с времето? Нека да опитаме отново:</a:t>
            </a:r>
          </a:p>
        </p:txBody>
      </p:sp>
    </p:spTree>
    <p:extLst>
      <p:ext uri="{BB962C8B-B14F-4D97-AF65-F5344CB8AC3E}">
        <p14:creationId xmlns:p14="http://schemas.microsoft.com/office/powerpoint/2010/main" val="41243128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дефинират проблемите?</a:t>
            </a:r>
            <a:endParaRPr lang="bg-BG" dirty="0"/>
          </a:p>
        </p:txBody>
      </p:sp>
      <p:sp>
        <p:nvSpPr>
          <p:cNvPr id="6" name="Rectangle 5"/>
          <p:cNvSpPr/>
          <p:nvPr/>
        </p:nvSpPr>
        <p:spPr>
          <a:xfrm>
            <a:off x="1028700" y="1235020"/>
            <a:ext cx="10415588" cy="5632311"/>
          </a:xfrm>
          <a:prstGeom prst="rect">
            <a:avLst/>
          </a:prstGeom>
        </p:spPr>
        <p:txBody>
          <a:bodyPr wrap="square">
            <a:spAutoFit/>
          </a:bodyPr>
          <a:lstStyle/>
          <a:p>
            <a:pPr algn="just"/>
            <a:r>
              <a:rPr lang="bg-BG" sz="2500" b="1" i="1" dirty="0" smtClean="0"/>
              <a:t>Вариант 3/Аргумент 3:</a:t>
            </a:r>
          </a:p>
          <a:p>
            <a:pPr marL="800100" lvl="1" indent="-342900" algn="just">
              <a:buFont typeface="Arial" panose="020B0604020202020204" pitchFamily="34" charset="0"/>
              <a:buChar char="•"/>
            </a:pPr>
            <a:r>
              <a:rPr lang="bg-BG" sz="2500" dirty="0" smtClean="0"/>
              <a:t>Милиони американци се прибират у дома от работа, като имат малко време за приготвяне на вечеря, да не говорим за здравословна такава.</a:t>
            </a:r>
          </a:p>
          <a:p>
            <a:pPr marL="800100" lvl="1" indent="-342900" algn="just">
              <a:buFont typeface="Arial" panose="020B0604020202020204" pitchFamily="34" charset="0"/>
              <a:buChar char="•"/>
            </a:pPr>
            <a:r>
              <a:rPr lang="bg-BG" sz="2500" dirty="0" smtClean="0"/>
              <a:t>Резултатът е, че много американци и техните деца се хранят нездравословно през повечето работни дни.</a:t>
            </a:r>
          </a:p>
          <a:p>
            <a:pPr marL="800100" lvl="1" indent="-342900" algn="just">
              <a:buFont typeface="Arial" panose="020B0604020202020204" pitchFamily="34" charset="0"/>
              <a:buChar char="•"/>
            </a:pPr>
            <a:r>
              <a:rPr lang="bg-BG" sz="2500" dirty="0" smtClean="0"/>
              <a:t>Това е свързано с много хронични болести, като например затлъстяване, сърдечни болести и диабети.</a:t>
            </a:r>
          </a:p>
          <a:p>
            <a:pPr marL="800100" lvl="1" indent="-342900" algn="just">
              <a:buFont typeface="Arial" panose="020B0604020202020204" pitchFamily="34" charset="0"/>
              <a:buChar char="•"/>
            </a:pPr>
            <a:r>
              <a:rPr lang="bg-BG" sz="2500" dirty="0" smtClean="0"/>
              <a:t>Това също означава, че малко американци могат да се насладят на удоволствието да опитат прясна местна храна.</a:t>
            </a:r>
          </a:p>
          <a:p>
            <a:pPr marL="800100" lvl="1" indent="-342900" algn="just">
              <a:buFont typeface="Arial" panose="020B0604020202020204" pitchFamily="34" charset="0"/>
              <a:buChar char="•"/>
            </a:pPr>
            <a:r>
              <a:rPr lang="bg-BG" sz="2500" dirty="0" smtClean="0"/>
              <a:t>Ще проектираме услуга, която се отнася до всички тези проблеми.</a:t>
            </a:r>
          </a:p>
          <a:p>
            <a:pPr algn="just">
              <a:spcBef>
                <a:spcPts val="1200"/>
              </a:spcBef>
            </a:pPr>
            <a:r>
              <a:rPr lang="bg-BG" sz="2500" dirty="0" smtClean="0"/>
              <a:t>Много по-добре, нали? Показва се обхвата на проблема, както и множество последствия от него. Използват се детайли от сценария и личността, но се интегрират в логични аргументи.</a:t>
            </a:r>
          </a:p>
        </p:txBody>
      </p:sp>
    </p:spTree>
    <p:extLst>
      <p:ext uri="{BB962C8B-B14F-4D97-AF65-F5344CB8AC3E}">
        <p14:creationId xmlns:p14="http://schemas.microsoft.com/office/powerpoint/2010/main" val="18247005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дефинират проблемите?</a:t>
            </a:r>
            <a:endParaRPr lang="bg-BG" dirty="0"/>
          </a:p>
        </p:txBody>
      </p:sp>
      <p:sp>
        <p:nvSpPr>
          <p:cNvPr id="6" name="Rectangle 5"/>
          <p:cNvSpPr/>
          <p:nvPr/>
        </p:nvSpPr>
        <p:spPr>
          <a:xfrm>
            <a:off x="1028700" y="1235020"/>
            <a:ext cx="10415588" cy="5247590"/>
          </a:xfrm>
          <a:prstGeom prst="rect">
            <a:avLst/>
          </a:prstGeom>
        </p:spPr>
        <p:txBody>
          <a:bodyPr wrap="square">
            <a:spAutoFit/>
          </a:bodyPr>
          <a:lstStyle/>
          <a:p>
            <a:pPr algn="just"/>
            <a:r>
              <a:rPr lang="bg-BG" sz="2500" b="1" i="1" dirty="0" smtClean="0"/>
              <a:t>Вариант 3/Аргумент 3 </a:t>
            </a:r>
            <a:r>
              <a:rPr lang="bg-BG" sz="2500" i="1" dirty="0" smtClean="0"/>
              <a:t>/продължение/</a:t>
            </a:r>
            <a:r>
              <a:rPr lang="bg-BG" sz="2500" b="1" i="1" dirty="0" smtClean="0"/>
              <a:t>:</a:t>
            </a:r>
          </a:p>
          <a:p>
            <a:pPr algn="just">
              <a:spcBef>
                <a:spcPts val="1200"/>
              </a:spcBef>
            </a:pPr>
            <a:r>
              <a:rPr lang="bg-BG" sz="2500" dirty="0" smtClean="0"/>
              <a:t>Сравнено с предходните два варианта, тук се отговаря на следните въпроси:</a:t>
            </a:r>
          </a:p>
          <a:p>
            <a:pPr marL="800100" lvl="1" indent="-342900" algn="just">
              <a:spcBef>
                <a:spcPts val="1200"/>
              </a:spcBef>
              <a:buFont typeface="Arial" panose="020B0604020202020204" pitchFamily="34" charset="0"/>
              <a:buChar char="•"/>
            </a:pPr>
            <a:r>
              <a:rPr lang="bg-BG" sz="2500" dirty="0" smtClean="0"/>
              <a:t>Кой проблем ви вълнува повече да разрешите?</a:t>
            </a:r>
          </a:p>
          <a:p>
            <a:pPr marL="800100" lvl="1" indent="-342900" algn="just">
              <a:spcBef>
                <a:spcPts val="1200"/>
              </a:spcBef>
              <a:buFont typeface="Arial" panose="020B0604020202020204" pitchFamily="34" charset="0"/>
              <a:buChar char="•"/>
            </a:pPr>
            <a:r>
              <a:rPr lang="bg-BG" sz="2500" dirty="0" smtClean="0"/>
              <a:t>За кой проблем бихте получили зелена светлина, ако бяхте управител/мениджър?</a:t>
            </a:r>
          </a:p>
          <a:p>
            <a:pPr marL="800100" lvl="1" indent="-342900" algn="just">
              <a:spcBef>
                <a:spcPts val="1200"/>
              </a:spcBef>
              <a:buFont typeface="Arial" panose="020B0604020202020204" pitchFamily="34" charset="0"/>
              <a:buChar char="•"/>
            </a:pPr>
            <a:r>
              <a:rPr lang="bg-BG" sz="2500" dirty="0" smtClean="0"/>
              <a:t>В кой проблем бихте инвестирали ако бяхте инвеститор?</a:t>
            </a:r>
          </a:p>
          <a:p>
            <a:pPr marL="800100" lvl="1" indent="-342900" algn="just">
              <a:spcBef>
                <a:spcPts val="1200"/>
              </a:spcBef>
              <a:buFont typeface="Arial" panose="020B0604020202020204" pitchFamily="34" charset="0"/>
              <a:buChar char="•"/>
            </a:pPr>
            <a:r>
              <a:rPr lang="bg-BG" sz="2500" dirty="0" smtClean="0"/>
              <a:t>Кое обхваща същността на проблема, който сте наблюдавали във вашата общност?</a:t>
            </a:r>
          </a:p>
          <a:p>
            <a:pPr algn="just">
              <a:spcBef>
                <a:spcPts val="1200"/>
              </a:spcBef>
            </a:pPr>
            <a:r>
              <a:rPr lang="bg-BG" sz="2500" b="1" dirty="0" smtClean="0"/>
              <a:t>Началото (и края) на всеки добър процес на дизайн е непроницаем аргумент за това, което правите.</a:t>
            </a:r>
          </a:p>
        </p:txBody>
      </p:sp>
    </p:spTree>
    <p:extLst>
      <p:ext uri="{BB962C8B-B14F-4D97-AF65-F5344CB8AC3E}">
        <p14:creationId xmlns:p14="http://schemas.microsoft.com/office/powerpoint/2010/main" val="34740598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бъдем креативни?</a:t>
            </a:r>
            <a:endParaRPr lang="bg-BG" dirty="0"/>
          </a:p>
        </p:txBody>
      </p:sp>
      <p:sp>
        <p:nvSpPr>
          <p:cNvPr id="6" name="Rectangle 5"/>
          <p:cNvSpPr/>
          <p:nvPr/>
        </p:nvSpPr>
        <p:spPr>
          <a:xfrm>
            <a:off x="1028700" y="1120716"/>
            <a:ext cx="10415588" cy="5401479"/>
          </a:xfrm>
          <a:prstGeom prst="rect">
            <a:avLst/>
          </a:prstGeom>
        </p:spPr>
        <p:txBody>
          <a:bodyPr wrap="square">
            <a:spAutoFit/>
          </a:bodyPr>
          <a:lstStyle/>
          <a:p>
            <a:pPr algn="just"/>
            <a:r>
              <a:rPr lang="bg-BG" sz="2500" dirty="0" smtClean="0"/>
              <a:t>Ние не разбираме напълно креативността, но разработчиците активно се опитват да я разберат. „Креативното мислене, по своята същност, е различна, производителна дейност, която </a:t>
            </a:r>
            <a:r>
              <a:rPr lang="bg-BG" sz="2500" b="1" dirty="0" smtClean="0"/>
              <a:t>всички</a:t>
            </a:r>
            <a:r>
              <a:rPr lang="bg-BG" sz="2500" dirty="0" smtClean="0"/>
              <a:t> хора могат да правят“</a:t>
            </a:r>
            <a:r>
              <a:rPr lang="en-US" sz="2500" baseline="30000" dirty="0" smtClean="0"/>
              <a:t>[1]</a:t>
            </a:r>
            <a:r>
              <a:rPr lang="bg-BG" sz="2500" dirty="0" smtClean="0"/>
              <a:t>. Въпреки това много общества не оценяват креативното мислене и затова нашата способност да генерираме идеи бързо атрофира, тъй като не я използваме, и се научаваме активно да я потискаме</a:t>
            </a:r>
            <a:r>
              <a:rPr lang="en-US" sz="2500" baseline="30000" dirty="0" smtClean="0"/>
              <a:t>[2]</a:t>
            </a:r>
            <a:r>
              <a:rPr lang="en-US" sz="2500" dirty="0" smtClean="0"/>
              <a:t>.</a:t>
            </a:r>
          </a:p>
          <a:p>
            <a:pPr algn="just">
              <a:spcBef>
                <a:spcPts val="600"/>
              </a:spcBef>
            </a:pPr>
            <a:r>
              <a:rPr lang="bg-BG" sz="2500" dirty="0" smtClean="0"/>
              <a:t>Половината от креативността е да </a:t>
            </a:r>
            <a:r>
              <a:rPr lang="bg-BG" sz="2500" i="1" dirty="0" smtClean="0"/>
              <a:t>повярвате</a:t>
            </a:r>
            <a:r>
              <a:rPr lang="bg-BG" sz="2500" dirty="0" smtClean="0"/>
              <a:t>, че можете, защото способността е във вас.</a:t>
            </a:r>
          </a:p>
          <a:p>
            <a:pPr algn="just">
              <a:spcBef>
                <a:spcPts val="600"/>
              </a:spcBef>
            </a:pPr>
            <a:r>
              <a:rPr lang="bg-BG" sz="2500" dirty="0" smtClean="0"/>
              <a:t>Увереността в креативността не е единственото, което ви е необходимо. Според някои източници, ви е необходим и </a:t>
            </a:r>
            <a:r>
              <a:rPr lang="bg-BG" sz="2500" i="1" dirty="0" smtClean="0"/>
              <a:t>процес</a:t>
            </a:r>
            <a:r>
              <a:rPr lang="bg-BG" sz="2500" dirty="0" smtClean="0"/>
              <a:t> и </a:t>
            </a:r>
            <a:r>
              <a:rPr lang="bg-BG" sz="2500" i="1" dirty="0" smtClean="0"/>
              <a:t>вкус </a:t>
            </a:r>
            <a:r>
              <a:rPr lang="bg-BG" sz="2500" dirty="0" smtClean="0"/>
              <a:t>за разработка. Опита на много създатели е довел до откриването на множество стратегии, които могат да се нарекат процеси, които организират и канализират природния креативен ум.</a:t>
            </a:r>
          </a:p>
        </p:txBody>
      </p:sp>
      <p:sp>
        <p:nvSpPr>
          <p:cNvPr id="3" name="Footer Placeholder 2"/>
          <p:cNvSpPr>
            <a:spLocks noGrp="1"/>
          </p:cNvSpPr>
          <p:nvPr>
            <p:ph type="ftr" sz="quarter" idx="11"/>
          </p:nvPr>
        </p:nvSpPr>
        <p:spPr>
          <a:xfrm>
            <a:off x="1141411" y="6383343"/>
            <a:ext cx="7731127" cy="365125"/>
          </a:xfrm>
        </p:spPr>
        <p:txBody>
          <a:bodyPr/>
          <a:lstStyle/>
          <a:p>
            <a:r>
              <a:rPr lang="en-US" b="1" dirty="0" smtClean="0"/>
              <a:t>[1]. https://faculty.washington.edu/ajko/books/design-methods/#/creative /22.03.2021 </a:t>
            </a:r>
            <a:r>
              <a:rPr lang="bg-BG" b="1" dirty="0" smtClean="0"/>
              <a:t>г./</a:t>
            </a:r>
            <a:endParaRPr lang="en-US" b="1" dirty="0" smtClean="0"/>
          </a:p>
          <a:p>
            <a:r>
              <a:rPr lang="en-US" b="1" dirty="0"/>
              <a:t>[2]. </a:t>
            </a:r>
            <a:r>
              <a:rPr lang="en-US" b="1" dirty="0" err="1"/>
              <a:t>Csikszentmihalyi</a:t>
            </a:r>
            <a:r>
              <a:rPr lang="en-US" b="1" dirty="0"/>
              <a:t>, M. (2014). Society, culture, and person: A systems view of creativity. Springer Netherlands.</a:t>
            </a:r>
          </a:p>
        </p:txBody>
      </p:sp>
    </p:spTree>
    <p:extLst>
      <p:ext uri="{BB962C8B-B14F-4D97-AF65-F5344CB8AC3E}">
        <p14:creationId xmlns:p14="http://schemas.microsoft.com/office/powerpoint/2010/main" val="34373660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бъдем креативни?</a:t>
            </a:r>
            <a:endParaRPr lang="bg-BG" dirty="0"/>
          </a:p>
        </p:txBody>
      </p:sp>
      <p:sp>
        <p:nvSpPr>
          <p:cNvPr id="6" name="Rectangle 5"/>
          <p:cNvSpPr/>
          <p:nvPr/>
        </p:nvSpPr>
        <p:spPr>
          <a:xfrm>
            <a:off x="1028700" y="1120716"/>
            <a:ext cx="10415588" cy="5478423"/>
          </a:xfrm>
          <a:prstGeom prst="rect">
            <a:avLst/>
          </a:prstGeom>
        </p:spPr>
        <p:txBody>
          <a:bodyPr wrap="square">
            <a:spAutoFit/>
          </a:bodyPr>
          <a:lstStyle/>
          <a:p>
            <a:pPr algn="just"/>
            <a:r>
              <a:rPr lang="bg-BG" sz="2500" dirty="0" smtClean="0"/>
              <a:t>Някои от тези процеси са следните:</a:t>
            </a:r>
          </a:p>
          <a:p>
            <a:pPr marL="800100" lvl="1" indent="-342900" algn="just">
              <a:buFont typeface="Arial" panose="020B0604020202020204" pitchFamily="34" charset="0"/>
              <a:buChar char="•"/>
            </a:pPr>
            <a:r>
              <a:rPr lang="bg-BG" sz="2500" dirty="0" smtClean="0"/>
              <a:t>Можете да </a:t>
            </a:r>
            <a:r>
              <a:rPr lang="bg-BG" sz="2500" b="1" dirty="0" smtClean="0"/>
              <a:t>попитате</a:t>
            </a:r>
            <a:r>
              <a:rPr lang="bg-BG" sz="2500" dirty="0" smtClean="0"/>
              <a:t> за идеи – можете да попитате хора, които по своята същност са креативни, за идеи в границите на техния опит.</a:t>
            </a:r>
          </a:p>
          <a:p>
            <a:pPr marL="800100" lvl="1" indent="-342900" algn="just">
              <a:buFont typeface="Arial" panose="020B0604020202020204" pitchFamily="34" charset="0"/>
              <a:buChar char="•"/>
            </a:pPr>
            <a:r>
              <a:rPr lang="bg-BG" sz="2500" dirty="0" smtClean="0"/>
              <a:t>Можете да </a:t>
            </a:r>
            <a:r>
              <a:rPr lang="bg-BG" sz="2500" b="1" dirty="0" smtClean="0"/>
              <a:t>вземете/откраднете</a:t>
            </a:r>
            <a:r>
              <a:rPr lang="bg-BG" sz="2500" dirty="0" smtClean="0"/>
              <a:t> идеи от друг контекст – защо да се губи голям количество време да се генерират идеи, когато вече има огромно количество такива? Открийте ги, комбинирайте ги в нещо ново и ще имате нещо още по-добро.</a:t>
            </a:r>
          </a:p>
          <a:p>
            <a:pPr marL="800100" lvl="1" indent="-342900" algn="just">
              <a:buFont typeface="Arial" panose="020B0604020202020204" pitchFamily="34" charset="0"/>
              <a:buChar char="•"/>
            </a:pPr>
            <a:r>
              <a:rPr lang="bg-BG" sz="2500" b="1" dirty="0" smtClean="0"/>
              <a:t>Качество чрез количество</a:t>
            </a:r>
            <a:r>
              <a:rPr lang="bg-BG" sz="2500" dirty="0" smtClean="0"/>
              <a:t> – след като сте разгледали всички възможни източници и не сте открили подходящата идея, ще трябва да я създадете, като имате предвид, че „Най-добрият начин да имате добра идея е да имате много идеи“ /</a:t>
            </a:r>
            <a:r>
              <a:rPr lang="en-US" sz="2500" dirty="0"/>
              <a:t> Linus </a:t>
            </a:r>
            <a:r>
              <a:rPr lang="en-US" sz="2500" dirty="0" smtClean="0"/>
              <a:t>Pauling</a:t>
            </a:r>
            <a:r>
              <a:rPr lang="bg-BG" sz="2500" dirty="0" smtClean="0"/>
              <a:t>/.</a:t>
            </a:r>
          </a:p>
          <a:p>
            <a:pPr marL="800100" lvl="1" indent="-342900" algn="just">
              <a:buFont typeface="Arial" panose="020B0604020202020204" pitchFamily="34" charset="0"/>
              <a:buChar char="•"/>
            </a:pPr>
            <a:r>
              <a:rPr lang="bg-BG" sz="2500" dirty="0" smtClean="0"/>
              <a:t>Как да разберете, какво не е наред с идеите ви? </a:t>
            </a:r>
            <a:r>
              <a:rPr lang="bg-BG" sz="2500" b="1" dirty="0" smtClean="0"/>
              <a:t>Придайте им форма, реализирайте ги, често</a:t>
            </a:r>
            <a:r>
              <a:rPr lang="bg-BG" sz="2500" dirty="0"/>
              <a:t>,</a:t>
            </a:r>
            <a:r>
              <a:rPr lang="bg-BG" sz="2500" dirty="0" smtClean="0"/>
              <a:t> чрез думи, схеми, прототипи, демонстрации.</a:t>
            </a:r>
          </a:p>
        </p:txBody>
      </p:sp>
    </p:spTree>
    <p:extLst>
      <p:ext uri="{BB962C8B-B14F-4D97-AF65-F5344CB8AC3E}">
        <p14:creationId xmlns:p14="http://schemas.microsoft.com/office/powerpoint/2010/main" val="11401622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бъдем креативни?</a:t>
            </a:r>
            <a:endParaRPr lang="bg-BG" dirty="0"/>
          </a:p>
        </p:txBody>
      </p:sp>
      <p:sp>
        <p:nvSpPr>
          <p:cNvPr id="6" name="Rectangle 5"/>
          <p:cNvSpPr/>
          <p:nvPr/>
        </p:nvSpPr>
        <p:spPr>
          <a:xfrm>
            <a:off x="1028700" y="1120716"/>
            <a:ext cx="10415588" cy="861774"/>
          </a:xfrm>
          <a:prstGeom prst="rect">
            <a:avLst/>
          </a:prstGeom>
        </p:spPr>
        <p:txBody>
          <a:bodyPr wrap="square">
            <a:spAutoFit/>
          </a:bodyPr>
          <a:lstStyle/>
          <a:p>
            <a:pPr algn="just"/>
            <a:r>
              <a:rPr lang="bg-BG" sz="2500" dirty="0" smtClean="0"/>
              <a:t>От къде да се черпят идеи? Идеите идват от това да се заобиколите с богат контекст</a:t>
            </a:r>
            <a:r>
              <a:rPr lang="en-US" sz="2500" baseline="30000" dirty="0" smtClean="0"/>
              <a:t>[1]</a:t>
            </a:r>
            <a:r>
              <a:rPr lang="bg-BG" sz="2500" dirty="0" smtClean="0"/>
              <a:t>.</a:t>
            </a:r>
          </a:p>
        </p:txBody>
      </p:sp>
      <p:sp>
        <p:nvSpPr>
          <p:cNvPr id="3" name="Footer Placeholder 2"/>
          <p:cNvSpPr>
            <a:spLocks noGrp="1"/>
          </p:cNvSpPr>
          <p:nvPr>
            <p:ph type="ftr" sz="quarter" idx="11"/>
          </p:nvPr>
        </p:nvSpPr>
        <p:spPr>
          <a:xfrm>
            <a:off x="1141413" y="6254750"/>
            <a:ext cx="6239309" cy="365125"/>
          </a:xfrm>
        </p:spPr>
        <p:txBody>
          <a:bodyPr/>
          <a:lstStyle/>
          <a:p>
            <a:r>
              <a:rPr lang="en-US" b="1" dirty="0" smtClean="0"/>
              <a:t>[1] https://faculty.washington.edu/ajko/books/design-methods/#/creative /22.03.2021 </a:t>
            </a:r>
            <a:r>
              <a:rPr lang="bg-BG" b="1" dirty="0" smtClean="0"/>
              <a:t>г./</a:t>
            </a:r>
            <a:endParaRPr lang="en-US" b="1" dirty="0"/>
          </a:p>
        </p:txBody>
      </p:sp>
      <p:sp>
        <p:nvSpPr>
          <p:cNvPr id="7" name="Rectangle 6"/>
          <p:cNvSpPr/>
          <p:nvPr/>
        </p:nvSpPr>
        <p:spPr>
          <a:xfrm>
            <a:off x="1028700" y="2228918"/>
            <a:ext cx="4350124" cy="2400657"/>
          </a:xfrm>
          <a:prstGeom prst="rect">
            <a:avLst/>
          </a:prstGeom>
        </p:spPr>
        <p:txBody>
          <a:bodyPr wrap="square">
            <a:spAutoFit/>
          </a:bodyPr>
          <a:lstStyle/>
          <a:p>
            <a:pPr algn="just"/>
            <a:r>
              <a:rPr lang="bg-BG" sz="2500" dirty="0" smtClean="0"/>
              <a:t>Нека направим малък експеримент. Да помислим над проблема как да накараме хората в големия град да работят по-бързо. Идеи?</a:t>
            </a:r>
          </a:p>
        </p:txBody>
      </p:sp>
      <p:pic>
        <p:nvPicPr>
          <p:cNvPr id="1028" name="Picture 4" descr="A photograph of the SR 520 floating bridge in Seat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000" y="1872000"/>
            <a:ext cx="5654458" cy="424791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28700" y="4951746"/>
            <a:ext cx="4350124" cy="861774"/>
          </a:xfrm>
          <a:prstGeom prst="rect">
            <a:avLst/>
          </a:prstGeom>
        </p:spPr>
        <p:txBody>
          <a:bodyPr wrap="square">
            <a:spAutoFit/>
          </a:bodyPr>
          <a:lstStyle/>
          <a:p>
            <a:pPr algn="just"/>
            <a:r>
              <a:rPr lang="bg-BG" sz="2500" dirty="0" smtClean="0"/>
              <a:t>Трудно е да се измисли нещо без стимулация, нали?</a:t>
            </a:r>
          </a:p>
        </p:txBody>
      </p:sp>
    </p:spTree>
    <p:extLst>
      <p:ext uri="{BB962C8B-B14F-4D97-AF65-F5344CB8AC3E}">
        <p14:creationId xmlns:p14="http://schemas.microsoft.com/office/powerpoint/2010/main" val="427699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бъдем креативни?</a:t>
            </a:r>
            <a:endParaRPr lang="bg-BG" dirty="0"/>
          </a:p>
        </p:txBody>
      </p:sp>
      <p:sp>
        <p:nvSpPr>
          <p:cNvPr id="6" name="Rectangle 5"/>
          <p:cNvSpPr/>
          <p:nvPr/>
        </p:nvSpPr>
        <p:spPr>
          <a:xfrm>
            <a:off x="1028700" y="1120716"/>
            <a:ext cx="10415588" cy="861774"/>
          </a:xfrm>
          <a:prstGeom prst="rect">
            <a:avLst/>
          </a:prstGeom>
        </p:spPr>
        <p:txBody>
          <a:bodyPr wrap="square">
            <a:spAutoFit/>
          </a:bodyPr>
          <a:lstStyle/>
          <a:p>
            <a:pPr algn="just"/>
            <a:r>
              <a:rPr lang="bg-BG" sz="2500" dirty="0" smtClean="0"/>
              <a:t>От къде да се черпят идеи? Идеите идват от това да се заобиколите с богат контекст</a:t>
            </a:r>
            <a:r>
              <a:rPr lang="en-US" sz="2500" baseline="30000" dirty="0" smtClean="0"/>
              <a:t>[1]</a:t>
            </a:r>
            <a:r>
              <a:rPr lang="bg-BG" sz="2500" dirty="0" smtClean="0"/>
              <a:t>.</a:t>
            </a:r>
          </a:p>
        </p:txBody>
      </p:sp>
      <p:sp>
        <p:nvSpPr>
          <p:cNvPr id="3" name="Footer Placeholder 2"/>
          <p:cNvSpPr>
            <a:spLocks noGrp="1"/>
          </p:cNvSpPr>
          <p:nvPr>
            <p:ph type="ftr" sz="quarter" idx="11"/>
          </p:nvPr>
        </p:nvSpPr>
        <p:spPr>
          <a:xfrm>
            <a:off x="1141413" y="6254750"/>
            <a:ext cx="6239309" cy="365125"/>
          </a:xfrm>
        </p:spPr>
        <p:txBody>
          <a:bodyPr/>
          <a:lstStyle/>
          <a:p>
            <a:r>
              <a:rPr lang="en-US" b="1" dirty="0" smtClean="0"/>
              <a:t>[1] https://faculty.washington.edu/ajko/books/design-methods/#/creative /22.03.2021 </a:t>
            </a:r>
            <a:r>
              <a:rPr lang="bg-BG" b="1" dirty="0" smtClean="0"/>
              <a:t>г./</a:t>
            </a:r>
            <a:endParaRPr lang="en-US" b="1" dirty="0"/>
          </a:p>
        </p:txBody>
      </p:sp>
      <p:sp>
        <p:nvSpPr>
          <p:cNvPr id="7" name="Rectangle 6"/>
          <p:cNvSpPr/>
          <p:nvPr/>
        </p:nvSpPr>
        <p:spPr>
          <a:xfrm>
            <a:off x="1028700" y="2228918"/>
            <a:ext cx="4350124" cy="2400657"/>
          </a:xfrm>
          <a:prstGeom prst="rect">
            <a:avLst/>
          </a:prstGeom>
        </p:spPr>
        <p:txBody>
          <a:bodyPr wrap="square">
            <a:spAutoFit/>
          </a:bodyPr>
          <a:lstStyle/>
          <a:p>
            <a:pPr algn="just"/>
            <a:r>
              <a:rPr lang="bg-BG" sz="2500" dirty="0" smtClean="0"/>
              <a:t>Нека направим малък експеримент. Да помислим над проблема как да накараме хората в големия град да работят по-бързо. Идеи?</a:t>
            </a:r>
          </a:p>
        </p:txBody>
      </p:sp>
      <p:sp>
        <p:nvSpPr>
          <p:cNvPr id="10" name="Rectangle 9"/>
          <p:cNvSpPr/>
          <p:nvPr/>
        </p:nvSpPr>
        <p:spPr>
          <a:xfrm>
            <a:off x="1028700" y="4951746"/>
            <a:ext cx="4350124" cy="861774"/>
          </a:xfrm>
          <a:prstGeom prst="rect">
            <a:avLst/>
          </a:prstGeom>
        </p:spPr>
        <p:txBody>
          <a:bodyPr wrap="square">
            <a:spAutoFit/>
          </a:bodyPr>
          <a:lstStyle/>
          <a:p>
            <a:pPr algn="just"/>
            <a:r>
              <a:rPr lang="bg-BG" sz="2500" dirty="0" smtClean="0"/>
              <a:t>Трудно е да се измисли нещо без стимулация, нали?</a:t>
            </a:r>
          </a:p>
        </p:txBody>
      </p:sp>
      <p:pic>
        <p:nvPicPr>
          <p:cNvPr id="2050" name="Picture 2" descr="A packed bus stop shelter with several elderly people waiti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24000" y="1872000"/>
            <a:ext cx="5420096" cy="42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1473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бъдем креативни?</a:t>
            </a:r>
            <a:endParaRPr lang="bg-BG" dirty="0"/>
          </a:p>
        </p:txBody>
      </p:sp>
      <p:sp>
        <p:nvSpPr>
          <p:cNvPr id="6" name="Rectangle 5"/>
          <p:cNvSpPr/>
          <p:nvPr/>
        </p:nvSpPr>
        <p:spPr>
          <a:xfrm>
            <a:off x="1028700" y="1120716"/>
            <a:ext cx="10415588" cy="861774"/>
          </a:xfrm>
          <a:prstGeom prst="rect">
            <a:avLst/>
          </a:prstGeom>
        </p:spPr>
        <p:txBody>
          <a:bodyPr wrap="square">
            <a:spAutoFit/>
          </a:bodyPr>
          <a:lstStyle/>
          <a:p>
            <a:pPr algn="just"/>
            <a:r>
              <a:rPr lang="bg-BG" sz="2500" dirty="0" smtClean="0"/>
              <a:t>От къде да се черпят идеи? Идеите идват от това да се заобиколите с богат контекст</a:t>
            </a:r>
            <a:r>
              <a:rPr lang="en-US" sz="2500" baseline="30000" dirty="0" smtClean="0"/>
              <a:t>[1]</a:t>
            </a:r>
            <a:r>
              <a:rPr lang="bg-BG" sz="2500" dirty="0" smtClean="0"/>
              <a:t>.</a:t>
            </a:r>
          </a:p>
        </p:txBody>
      </p:sp>
      <p:sp>
        <p:nvSpPr>
          <p:cNvPr id="3" name="Footer Placeholder 2"/>
          <p:cNvSpPr>
            <a:spLocks noGrp="1"/>
          </p:cNvSpPr>
          <p:nvPr>
            <p:ph type="ftr" sz="quarter" idx="11"/>
          </p:nvPr>
        </p:nvSpPr>
        <p:spPr>
          <a:xfrm>
            <a:off x="1141413" y="6254750"/>
            <a:ext cx="6239309" cy="365125"/>
          </a:xfrm>
        </p:spPr>
        <p:txBody>
          <a:bodyPr/>
          <a:lstStyle/>
          <a:p>
            <a:r>
              <a:rPr lang="en-US" b="1" dirty="0" smtClean="0"/>
              <a:t>[1] https://faculty.washington.edu/ajko/books/design-methods/#/creative /22.03.2021 </a:t>
            </a:r>
            <a:r>
              <a:rPr lang="bg-BG" b="1" dirty="0" smtClean="0"/>
              <a:t>г./</a:t>
            </a:r>
            <a:endParaRPr lang="en-US" b="1" dirty="0"/>
          </a:p>
        </p:txBody>
      </p:sp>
      <p:sp>
        <p:nvSpPr>
          <p:cNvPr id="7" name="Rectangle 6"/>
          <p:cNvSpPr/>
          <p:nvPr/>
        </p:nvSpPr>
        <p:spPr>
          <a:xfrm>
            <a:off x="1028700" y="2228918"/>
            <a:ext cx="4350124" cy="2400657"/>
          </a:xfrm>
          <a:prstGeom prst="rect">
            <a:avLst/>
          </a:prstGeom>
        </p:spPr>
        <p:txBody>
          <a:bodyPr wrap="square">
            <a:spAutoFit/>
          </a:bodyPr>
          <a:lstStyle/>
          <a:p>
            <a:pPr algn="just"/>
            <a:r>
              <a:rPr lang="bg-BG" sz="2500" dirty="0" smtClean="0"/>
              <a:t>Нека направим малък експеримент. Да помислим над проблема как да накараме хората в големия град да работят по-бързо. Идеи?</a:t>
            </a:r>
          </a:p>
        </p:txBody>
      </p:sp>
      <p:sp>
        <p:nvSpPr>
          <p:cNvPr id="10" name="Rectangle 9"/>
          <p:cNvSpPr/>
          <p:nvPr/>
        </p:nvSpPr>
        <p:spPr>
          <a:xfrm>
            <a:off x="1028700" y="4951746"/>
            <a:ext cx="4350124" cy="861774"/>
          </a:xfrm>
          <a:prstGeom prst="rect">
            <a:avLst/>
          </a:prstGeom>
        </p:spPr>
        <p:txBody>
          <a:bodyPr wrap="square">
            <a:spAutoFit/>
          </a:bodyPr>
          <a:lstStyle/>
          <a:p>
            <a:pPr algn="just"/>
            <a:r>
              <a:rPr lang="bg-BG" sz="2500" dirty="0" smtClean="0"/>
              <a:t>Трудно е да се измисли нещо без стимулация, нали?</a:t>
            </a:r>
          </a:p>
        </p:txBody>
      </p:sp>
      <p:pic>
        <p:nvPicPr>
          <p:cNvPr id="4" name="Picture 3"/>
          <p:cNvPicPr>
            <a:picLocks noChangeAspect="1"/>
          </p:cNvPicPr>
          <p:nvPr/>
        </p:nvPicPr>
        <p:blipFill>
          <a:blip r:embed="rId3"/>
          <a:stretch>
            <a:fillRect/>
          </a:stretch>
        </p:blipFill>
        <p:spPr>
          <a:xfrm>
            <a:off x="5544000" y="1982490"/>
            <a:ext cx="5771580" cy="3852000"/>
          </a:xfrm>
          <a:prstGeom prst="rect">
            <a:avLst/>
          </a:prstGeom>
        </p:spPr>
      </p:pic>
    </p:spTree>
    <p:extLst>
      <p:ext uri="{BB962C8B-B14F-4D97-AF65-F5344CB8AC3E}">
        <p14:creationId xmlns:p14="http://schemas.microsoft.com/office/powerpoint/2010/main" val="388110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69529"/>
            <a:ext cx="9905998" cy="865049"/>
          </a:xfrm>
        </p:spPr>
        <p:txBody>
          <a:bodyPr/>
          <a:lstStyle/>
          <a:p>
            <a:r>
              <a:rPr lang="bg-BG" dirty="0" smtClean="0"/>
              <a:t>Какво правят дизайнерите?</a:t>
            </a:r>
            <a:endParaRPr lang="bg-BG" dirty="0"/>
          </a:p>
        </p:txBody>
      </p:sp>
      <p:sp>
        <p:nvSpPr>
          <p:cNvPr id="6" name="Rectangle 5"/>
          <p:cNvSpPr/>
          <p:nvPr/>
        </p:nvSpPr>
        <p:spPr>
          <a:xfrm>
            <a:off x="1141413" y="1670321"/>
            <a:ext cx="10239601" cy="4401205"/>
          </a:xfrm>
          <a:prstGeom prst="rect">
            <a:avLst/>
          </a:prstGeom>
        </p:spPr>
        <p:txBody>
          <a:bodyPr wrap="square">
            <a:spAutoFit/>
          </a:bodyPr>
          <a:lstStyle/>
          <a:p>
            <a:pPr algn="just"/>
            <a:r>
              <a:rPr lang="bg-BG" sz="2800" dirty="0" smtClean="0"/>
              <a:t>Всички дизайнерски роли включват следните основни умения:</a:t>
            </a:r>
          </a:p>
          <a:p>
            <a:pPr marL="914400" lvl="1" indent="-457200" algn="just">
              <a:buFont typeface="Arial" panose="020B0604020202020204" pitchFamily="34" charset="0"/>
              <a:buChar char="•"/>
            </a:pPr>
            <a:r>
              <a:rPr lang="bg-BG" sz="2800" dirty="0" smtClean="0"/>
              <a:t>търсене на множество перспективи на проблема;</a:t>
            </a:r>
          </a:p>
          <a:p>
            <a:pPr marL="914400" lvl="1" indent="-457200" algn="just">
              <a:buFont typeface="Arial" panose="020B0604020202020204" pitchFamily="34" charset="0"/>
              <a:buChar char="•"/>
            </a:pPr>
            <a:r>
              <a:rPr lang="bg-BG" sz="2800" dirty="0" smtClean="0"/>
              <a:t>различен начин на мислене;</a:t>
            </a:r>
          </a:p>
          <a:p>
            <a:pPr marL="914400" lvl="1" indent="-457200" algn="just">
              <a:buFont typeface="Arial" panose="020B0604020202020204" pitchFamily="34" charset="0"/>
              <a:buChar char="•"/>
            </a:pPr>
            <a:r>
              <a:rPr lang="bg-BG" sz="2800" dirty="0" err="1" smtClean="0"/>
              <a:t>конвергентно</a:t>
            </a:r>
            <a:r>
              <a:rPr lang="bg-BG" sz="2800" dirty="0" smtClean="0"/>
              <a:t>/събирателно мислене;</a:t>
            </a:r>
          </a:p>
          <a:p>
            <a:pPr marL="914400" lvl="1" indent="-457200" algn="just">
              <a:buFont typeface="Arial" panose="020B0604020202020204" pitchFamily="34" charset="0"/>
              <a:buChar char="•"/>
            </a:pPr>
            <a:r>
              <a:rPr lang="bg-BG" sz="2800" dirty="0" smtClean="0"/>
              <a:t>експлоатиране на провалите;</a:t>
            </a:r>
          </a:p>
          <a:p>
            <a:pPr marL="914400" lvl="1" indent="-457200" algn="just">
              <a:buFont typeface="Arial" panose="020B0604020202020204" pitchFamily="34" charset="0"/>
              <a:buChar char="•"/>
            </a:pPr>
            <a:r>
              <a:rPr lang="bg-BG" sz="2800" dirty="0" smtClean="0"/>
              <a:t>извеждане на идеите като скици, прототипи, писмени документи и други форми;</a:t>
            </a:r>
          </a:p>
          <a:p>
            <a:pPr marL="914400" lvl="1" indent="-457200" algn="just">
              <a:buFont typeface="Arial" panose="020B0604020202020204" pitchFamily="34" charset="0"/>
              <a:buChar char="•"/>
            </a:pPr>
            <a:r>
              <a:rPr lang="bg-BG" sz="2800" dirty="0" smtClean="0"/>
              <a:t>спазване на емоционална дистанция от идеите;</a:t>
            </a:r>
          </a:p>
          <a:p>
            <a:pPr marL="914400" lvl="1" indent="-457200" algn="just">
              <a:buFont typeface="Arial" panose="020B0604020202020204" pitchFamily="34" charset="0"/>
              <a:buChar char="•"/>
            </a:pPr>
            <a:r>
              <a:rPr lang="bg-BG" sz="2800" dirty="0" smtClean="0"/>
              <a:t>търсене на критика;</a:t>
            </a:r>
          </a:p>
          <a:p>
            <a:pPr marL="914400" lvl="1" indent="-457200" algn="just">
              <a:buFont typeface="Arial" panose="020B0604020202020204" pitchFamily="34" charset="0"/>
              <a:buChar char="•"/>
            </a:pPr>
            <a:r>
              <a:rPr lang="bg-BG" sz="2800" dirty="0" smtClean="0"/>
              <a:t>доказване правотата на решенията.</a:t>
            </a:r>
          </a:p>
        </p:txBody>
      </p:sp>
    </p:spTree>
    <p:extLst>
      <p:ext uri="{BB962C8B-B14F-4D97-AF65-F5344CB8AC3E}">
        <p14:creationId xmlns:p14="http://schemas.microsoft.com/office/powerpoint/2010/main" val="9171349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бъдем креативни?</a:t>
            </a:r>
            <a:endParaRPr lang="bg-BG" dirty="0"/>
          </a:p>
        </p:txBody>
      </p:sp>
      <p:sp>
        <p:nvSpPr>
          <p:cNvPr id="6" name="Rectangle 5"/>
          <p:cNvSpPr/>
          <p:nvPr/>
        </p:nvSpPr>
        <p:spPr>
          <a:xfrm>
            <a:off x="1028700" y="1646849"/>
            <a:ext cx="10415588" cy="4324261"/>
          </a:xfrm>
          <a:prstGeom prst="rect">
            <a:avLst/>
          </a:prstGeom>
        </p:spPr>
        <p:txBody>
          <a:bodyPr wrap="square">
            <a:spAutoFit/>
          </a:bodyPr>
          <a:lstStyle/>
          <a:p>
            <a:pPr algn="just"/>
            <a:r>
              <a:rPr lang="bg-BG" sz="2500" dirty="0" smtClean="0"/>
              <a:t>Други стратегии за креативност са по-аналитични.</a:t>
            </a:r>
          </a:p>
          <a:p>
            <a:pPr marL="800100" lvl="1" indent="-342900" algn="just">
              <a:buFont typeface="Arial" panose="020B0604020202020204" pitchFamily="34" charset="0"/>
              <a:buChar char="•"/>
            </a:pPr>
            <a:r>
              <a:rPr lang="bg-BG" sz="2500" dirty="0" smtClean="0"/>
              <a:t>Ако искате да мислите за нещо ново, използвайте </a:t>
            </a:r>
            <a:r>
              <a:rPr lang="bg-BG" sz="2500" b="1" dirty="0" smtClean="0"/>
              <a:t>въпроси предположения</a:t>
            </a:r>
            <a:r>
              <a:rPr lang="bg-BG" sz="2500" dirty="0" smtClean="0"/>
              <a:t>. Някои от въпросите предположенията направени от компании:</a:t>
            </a:r>
          </a:p>
          <a:p>
            <a:pPr marL="1257300" lvl="2" indent="-342900" algn="just">
              <a:buFontTx/>
              <a:buChar char="-"/>
            </a:pPr>
            <a:r>
              <a:rPr lang="ru-RU" sz="2500" dirty="0" smtClean="0"/>
              <a:t>Трябва </a:t>
            </a:r>
            <a:r>
              <a:rPr lang="ru-RU" sz="2500" dirty="0"/>
              <a:t>ли хотелите да бъдат големи кутии (Airbnb</a:t>
            </a:r>
            <a:r>
              <a:rPr lang="ru-RU" sz="2500" dirty="0" smtClean="0"/>
              <a:t>)?</a:t>
            </a:r>
          </a:p>
          <a:p>
            <a:pPr marL="1257300" lvl="2" indent="-342900" algn="just">
              <a:buFontTx/>
              <a:buChar char="-"/>
            </a:pPr>
            <a:r>
              <a:rPr lang="ru-RU" sz="2500" dirty="0"/>
              <a:t>Трябва ли хората да използват чекова книжка, за да управляват парите си </a:t>
            </a:r>
            <a:r>
              <a:rPr lang="ru-RU" sz="2500" dirty="0" smtClean="0"/>
              <a:t>(Монетен </a:t>
            </a:r>
            <a:r>
              <a:rPr lang="ru-RU" sz="2500" dirty="0"/>
              <a:t>двор</a:t>
            </a:r>
            <a:r>
              <a:rPr lang="ru-RU" sz="2500" dirty="0" smtClean="0"/>
              <a:t>)?</a:t>
            </a:r>
          </a:p>
          <a:p>
            <a:pPr marL="1257300" lvl="2" indent="-342900" algn="just">
              <a:buFontTx/>
              <a:buChar char="-"/>
            </a:pPr>
            <a:r>
              <a:rPr lang="ru-RU" sz="2500" dirty="0"/>
              <a:t>Трябва ли автомобилите да се </a:t>
            </a:r>
            <a:r>
              <a:rPr lang="ru-RU" sz="2500" dirty="0" smtClean="0"/>
              <a:t>задвижват от бензин (</a:t>
            </a:r>
            <a:r>
              <a:rPr lang="ru-RU" sz="2500" dirty="0"/>
              <a:t>Tesla</a:t>
            </a:r>
            <a:r>
              <a:rPr lang="ru-RU" sz="2500" dirty="0" smtClean="0"/>
              <a:t>)?</a:t>
            </a:r>
          </a:p>
          <a:p>
            <a:pPr marL="1257300" lvl="2" indent="-342900" algn="just">
              <a:buFontTx/>
              <a:buChar char="-"/>
            </a:pPr>
            <a:endParaRPr lang="ru-RU" sz="2500" dirty="0"/>
          </a:p>
          <a:p>
            <a:pPr algn="just"/>
            <a:r>
              <a:rPr lang="ru-RU" sz="2500" dirty="0" smtClean="0"/>
              <a:t>Това не са големи, предизвикателни въпроси, които да бъдат </a:t>
            </a:r>
            <a:r>
              <a:rPr lang="ru-RU" sz="2500" i="1" dirty="0" smtClean="0"/>
              <a:t>зададени</a:t>
            </a:r>
            <a:r>
              <a:rPr lang="ru-RU" sz="2500" dirty="0" smtClean="0"/>
              <a:t>, това са големи, предизвикателни въпроси, на които да се </a:t>
            </a:r>
            <a:r>
              <a:rPr lang="ru-RU" sz="2500" i="1" dirty="0" smtClean="0"/>
              <a:t>отговори</a:t>
            </a:r>
            <a:r>
              <a:rPr lang="ru-RU" sz="2500" dirty="0" smtClean="0"/>
              <a:t>.</a:t>
            </a:r>
            <a:endParaRPr lang="bg-BG" sz="2500" dirty="0" smtClean="0"/>
          </a:p>
        </p:txBody>
      </p:sp>
    </p:spTree>
    <p:extLst>
      <p:ext uri="{BB962C8B-B14F-4D97-AF65-F5344CB8AC3E}">
        <p14:creationId xmlns:p14="http://schemas.microsoft.com/office/powerpoint/2010/main" val="10710892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бъдем креативни?</a:t>
            </a:r>
            <a:endParaRPr lang="bg-BG" dirty="0"/>
          </a:p>
        </p:txBody>
      </p:sp>
      <p:sp>
        <p:nvSpPr>
          <p:cNvPr id="6" name="Rectangle 5"/>
          <p:cNvSpPr/>
          <p:nvPr/>
        </p:nvSpPr>
        <p:spPr>
          <a:xfrm>
            <a:off x="1028700" y="1238888"/>
            <a:ext cx="10415588" cy="5093702"/>
          </a:xfrm>
          <a:prstGeom prst="rect">
            <a:avLst/>
          </a:prstGeom>
        </p:spPr>
        <p:txBody>
          <a:bodyPr wrap="square">
            <a:spAutoFit/>
          </a:bodyPr>
          <a:lstStyle/>
          <a:p>
            <a:pPr algn="just"/>
            <a:r>
              <a:rPr lang="bg-BG" sz="2500" dirty="0" smtClean="0"/>
              <a:t>Други стратегии за креативност са по-аналитични. /продължение/</a:t>
            </a:r>
          </a:p>
          <a:p>
            <a:pPr marL="800100" lvl="1" indent="-342900" algn="just">
              <a:buFont typeface="Arial" panose="020B0604020202020204" pitchFamily="34" charset="0"/>
              <a:buChar char="•"/>
            </a:pPr>
            <a:r>
              <a:rPr lang="bg-BG" sz="2500" dirty="0" smtClean="0"/>
              <a:t>Друг аналитичен начин да се генерират идеи е </a:t>
            </a:r>
            <a:r>
              <a:rPr lang="bg-BG" sz="2500" b="1" dirty="0" smtClean="0"/>
              <a:t>аналогичните разсъждения</a:t>
            </a:r>
            <a:r>
              <a:rPr lang="bg-BG" sz="2500" dirty="0" smtClean="0"/>
              <a:t>, наречени още „споделени абстракции“</a:t>
            </a:r>
            <a:r>
              <a:rPr lang="en-US" sz="2500" baseline="30000" dirty="0" smtClean="0"/>
              <a:t>[1]</a:t>
            </a:r>
            <a:r>
              <a:rPr lang="bg-BG" sz="2500" dirty="0" smtClean="0"/>
              <a:t> -  принципа е да се вземе нещо конкретно (напр. кон), то да бъде обобщено до нещо по-абстрактно (напр. човешки съд, задвижван от трева), след което абстракцията се модифицира </a:t>
            </a:r>
            <a:r>
              <a:rPr lang="bg-BG" sz="2500" dirty="0"/>
              <a:t>(напр. човешки съд, задвижван от </a:t>
            </a:r>
            <a:r>
              <a:rPr lang="bg-BG" sz="2500" dirty="0" smtClean="0"/>
              <a:t>бензин) и накрая отново се извежда нещо конкретно (напр. кола).</a:t>
            </a:r>
            <a:endParaRPr lang="bg-BG" sz="2500" dirty="0"/>
          </a:p>
          <a:p>
            <a:pPr algn="just"/>
            <a:endParaRPr lang="ru-RU" sz="2500" dirty="0"/>
          </a:p>
          <a:p>
            <a:pPr algn="just"/>
            <a:r>
              <a:rPr lang="ru-RU" sz="2500" dirty="0" smtClean="0"/>
              <a:t>Всички тези стратегии изисквт </a:t>
            </a:r>
            <a:r>
              <a:rPr lang="ru-RU" sz="2500" b="1" dirty="0" smtClean="0"/>
              <a:t>ВЯРА</a:t>
            </a:r>
            <a:r>
              <a:rPr lang="ru-RU" sz="2500" dirty="0"/>
              <a:t>. Трябва да вярвате, че можете да генерирате неща, трябва да се доверите на заобикалящия </a:t>
            </a:r>
            <a:r>
              <a:rPr lang="ru-RU" sz="2500" dirty="0" smtClean="0"/>
              <a:t>ви, </a:t>
            </a:r>
            <a:r>
              <a:rPr lang="ru-RU" sz="2500" dirty="0"/>
              <a:t>богат </a:t>
            </a:r>
            <a:r>
              <a:rPr lang="ru-RU" sz="2500" dirty="0" smtClean="0"/>
              <a:t>на детайли свят, да вярвате, че </a:t>
            </a:r>
            <a:r>
              <a:rPr lang="ru-RU" sz="2500" dirty="0"/>
              <a:t>ще забележите </a:t>
            </a:r>
            <a:r>
              <a:rPr lang="ru-RU" sz="2500" dirty="0" smtClean="0"/>
              <a:t>много неща </a:t>
            </a:r>
            <a:r>
              <a:rPr lang="ru-RU" sz="2500" dirty="0"/>
              <a:t>и трябва да вярвате, че като забележите много неща, ще генерирате много </a:t>
            </a:r>
            <a:r>
              <a:rPr lang="ru-RU" sz="2500" dirty="0" smtClean="0"/>
              <a:t>идеи.</a:t>
            </a:r>
            <a:endParaRPr lang="bg-BG" sz="2500" dirty="0" smtClean="0"/>
          </a:p>
        </p:txBody>
      </p:sp>
      <p:sp>
        <p:nvSpPr>
          <p:cNvPr id="3" name="Footer Placeholder 2"/>
          <p:cNvSpPr>
            <a:spLocks noGrp="1"/>
          </p:cNvSpPr>
          <p:nvPr>
            <p:ph type="ftr" sz="quarter" idx="11"/>
          </p:nvPr>
        </p:nvSpPr>
        <p:spPr>
          <a:xfrm>
            <a:off x="1282088" y="6319373"/>
            <a:ext cx="6239309" cy="365125"/>
          </a:xfrm>
        </p:spPr>
        <p:txBody>
          <a:bodyPr/>
          <a:lstStyle/>
          <a:p>
            <a:r>
              <a:rPr lang="ru-RU" b="1" dirty="0" smtClean="0"/>
              <a:t>[1] Название, използвано от Платон и Аристотел</a:t>
            </a:r>
            <a:endParaRPr lang="en-US" b="1" dirty="0"/>
          </a:p>
        </p:txBody>
      </p:sp>
    </p:spTree>
    <p:extLst>
      <p:ext uri="{BB962C8B-B14F-4D97-AF65-F5344CB8AC3E}">
        <p14:creationId xmlns:p14="http://schemas.microsoft.com/office/powerpoint/2010/main" val="35040072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78307"/>
            <a:ext cx="9905998" cy="865049"/>
          </a:xfrm>
        </p:spPr>
        <p:txBody>
          <a:bodyPr/>
          <a:lstStyle/>
          <a:p>
            <a:r>
              <a:rPr lang="bg-BG" dirty="0" smtClean="0"/>
              <a:t>Как да създадете прототип?</a:t>
            </a:r>
            <a:endParaRPr lang="bg-BG" dirty="0"/>
          </a:p>
        </p:txBody>
      </p:sp>
      <p:sp>
        <p:nvSpPr>
          <p:cNvPr id="6" name="Rectangle 5"/>
          <p:cNvSpPr/>
          <p:nvPr/>
        </p:nvSpPr>
        <p:spPr>
          <a:xfrm>
            <a:off x="914400" y="1404546"/>
            <a:ext cx="10529888" cy="830997"/>
          </a:xfrm>
          <a:prstGeom prst="rect">
            <a:avLst/>
          </a:prstGeom>
        </p:spPr>
        <p:txBody>
          <a:bodyPr wrap="square">
            <a:spAutoFit/>
          </a:bodyPr>
          <a:lstStyle/>
          <a:p>
            <a:pPr algn="just"/>
            <a:r>
              <a:rPr lang="bg-BG" sz="2400" dirty="0" smtClean="0"/>
              <a:t>Мислите, че сте разбрали проблема в дизайна. Имате идея как да го решите. Остава само да я реализирате и проблема е решен.</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668" y="2825088"/>
            <a:ext cx="4573925" cy="2736732"/>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2215" r="16502"/>
          <a:stretch/>
        </p:blipFill>
        <p:spPr>
          <a:xfrm>
            <a:off x="6810233" y="2825088"/>
            <a:ext cx="3507476" cy="2775651"/>
          </a:xfrm>
          <a:prstGeom prst="rect">
            <a:avLst/>
          </a:prstGeom>
        </p:spPr>
      </p:pic>
    </p:spTree>
    <p:extLst>
      <p:ext uri="{BB962C8B-B14F-4D97-AF65-F5344CB8AC3E}">
        <p14:creationId xmlns:p14="http://schemas.microsoft.com/office/powerpoint/2010/main" val="22186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5605"/>
            <a:ext cx="9905998" cy="865049"/>
          </a:xfrm>
        </p:spPr>
        <p:txBody>
          <a:bodyPr/>
          <a:lstStyle/>
          <a:p>
            <a:r>
              <a:rPr lang="bg-BG" dirty="0" smtClean="0"/>
              <a:t>Как да създадете прототип?</a:t>
            </a:r>
            <a:endParaRPr lang="bg-BG" dirty="0"/>
          </a:p>
        </p:txBody>
      </p:sp>
      <p:sp>
        <p:nvSpPr>
          <p:cNvPr id="9" name="Rectangle 8"/>
          <p:cNvSpPr/>
          <p:nvPr/>
        </p:nvSpPr>
        <p:spPr>
          <a:xfrm>
            <a:off x="1141413" y="1221234"/>
            <a:ext cx="10172582" cy="5047536"/>
          </a:xfrm>
          <a:prstGeom prst="rect">
            <a:avLst/>
          </a:prstGeom>
        </p:spPr>
        <p:txBody>
          <a:bodyPr wrap="square">
            <a:spAutoFit/>
          </a:bodyPr>
          <a:lstStyle/>
          <a:p>
            <a:pPr algn="just"/>
            <a:r>
              <a:rPr lang="bg-BG" sz="2300" dirty="0"/>
              <a:t>Ето няколко причини защо просто да </a:t>
            </a:r>
            <a:r>
              <a:rPr lang="bg-BG" sz="2300" dirty="0" smtClean="0"/>
              <a:t>построите/реализирате </a:t>
            </a:r>
            <a:r>
              <a:rPr lang="bg-BG" sz="2300" dirty="0"/>
              <a:t>нещо е погрешна следваща стъпка</a:t>
            </a:r>
            <a:r>
              <a:rPr lang="bg-BG" sz="2300" dirty="0" smtClean="0"/>
              <a:t>:</a:t>
            </a:r>
          </a:p>
          <a:p>
            <a:pPr marL="800100" lvl="1" indent="-342900" algn="just">
              <a:buFont typeface="Arial" panose="020B0604020202020204" pitchFamily="34" charset="0"/>
              <a:buChar char="•"/>
            </a:pPr>
            <a:r>
              <a:rPr lang="bg-BG" sz="2300" dirty="0" smtClean="0"/>
              <a:t>Да построите/реализирате неща отнема </a:t>
            </a:r>
            <a:r>
              <a:rPr lang="bg-BG" sz="2300" i="1" dirty="0" smtClean="0"/>
              <a:t>дълго време</a:t>
            </a:r>
            <a:r>
              <a:rPr lang="bg-BG" sz="2300" dirty="0" smtClean="0"/>
              <a:t> и е </a:t>
            </a:r>
            <a:r>
              <a:rPr lang="bg-BG" sz="2300" i="1" dirty="0" smtClean="0"/>
              <a:t>много скъпо</a:t>
            </a:r>
            <a:r>
              <a:rPr lang="bg-BG" sz="2300" dirty="0" smtClean="0"/>
              <a:t>, при това много повече от колко някой си мисли. НЕ ГУБЕТЕ 6 месеца (</a:t>
            </a:r>
            <a:r>
              <a:rPr lang="bg-BG" sz="2300" dirty="0"/>
              <a:t>например)</a:t>
            </a:r>
            <a:r>
              <a:rPr lang="bg-BG" sz="2300" dirty="0" smtClean="0"/>
              <a:t> да реализирате нещо, което няма да е полезно.</a:t>
            </a:r>
          </a:p>
          <a:p>
            <a:pPr marL="800100" lvl="1" indent="-342900" algn="just">
              <a:buFont typeface="Arial" panose="020B0604020202020204" pitchFamily="34" charset="0"/>
              <a:buChar char="•"/>
            </a:pPr>
            <a:r>
              <a:rPr lang="bg-BG" sz="2300" dirty="0" smtClean="0"/>
              <a:t>След като построите нещо, ако те не работи? Направили сте всичко, за да създадете продукта и трябва да го изхвърлите или още по-лошо, ще се опитате да накарате решението ви да работи, макар че това никога няма да стане, довеждайки до „заблуда на потъналите разходи“ (</a:t>
            </a:r>
            <a:r>
              <a:rPr lang="en-US" sz="2300" dirty="0" smtClean="0"/>
              <a:t>sunk cost fallacy)</a:t>
            </a:r>
            <a:r>
              <a:rPr lang="en-US" sz="2300" baseline="30000" dirty="0" smtClean="0"/>
              <a:t>[1]</a:t>
            </a:r>
            <a:r>
              <a:rPr lang="en-US" sz="2300" dirty="0" smtClean="0"/>
              <a:t>.</a:t>
            </a:r>
          </a:p>
          <a:p>
            <a:pPr marL="800100" lvl="1" indent="-342900" algn="just">
              <a:buFont typeface="Arial" panose="020B0604020202020204" pitchFamily="34" charset="0"/>
              <a:buChar char="•"/>
            </a:pPr>
            <a:r>
              <a:rPr lang="bg-BG" sz="2300" dirty="0" smtClean="0"/>
              <a:t>Представете си, че създадете нещо и то не само, че не решава проблема, но и вашето разбиране за проблема е било погрешно. Тогава не само, че ще трябва да изхвърлите създаденото, но и ще трябва да преразгледате проблема.</a:t>
            </a:r>
            <a:endParaRPr lang="bg-BG" sz="2300" dirty="0"/>
          </a:p>
        </p:txBody>
      </p:sp>
      <p:sp>
        <p:nvSpPr>
          <p:cNvPr id="10" name="Footer Placeholder 9"/>
          <p:cNvSpPr>
            <a:spLocks noGrp="1"/>
          </p:cNvSpPr>
          <p:nvPr>
            <p:ph type="ftr" sz="quarter" idx="11"/>
          </p:nvPr>
        </p:nvSpPr>
        <p:spPr>
          <a:xfrm>
            <a:off x="1842448" y="6245930"/>
            <a:ext cx="8952931" cy="543830"/>
          </a:xfrm>
        </p:spPr>
        <p:txBody>
          <a:bodyPr/>
          <a:lstStyle/>
          <a:p>
            <a:r>
              <a:rPr lang="ru-RU" b="1" dirty="0" smtClean="0"/>
              <a:t>[1] </a:t>
            </a:r>
            <a:r>
              <a:rPr lang="bg-BG" b="1" dirty="0" smtClean="0"/>
              <a:t>Термин, използван от икономисти и поведенчески анализатори, за да опишат е</a:t>
            </a:r>
            <a:r>
              <a:rPr lang="ru-RU" b="1" dirty="0" smtClean="0"/>
              <a:t>скалацията на ангажираността, което е модел на човешко поведение, при който индивид или група, изправени пред все по-негативни резултати от решение, действие или инвестиция, въпреки това продължават поведението, вместо да променя курса.</a:t>
            </a:r>
            <a:endParaRPr lang="en-US" b="1" dirty="0"/>
          </a:p>
        </p:txBody>
      </p:sp>
    </p:spTree>
    <p:extLst>
      <p:ext uri="{BB962C8B-B14F-4D97-AF65-F5344CB8AC3E}">
        <p14:creationId xmlns:p14="http://schemas.microsoft.com/office/powerpoint/2010/main" val="38309315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5605"/>
            <a:ext cx="9905998" cy="865049"/>
          </a:xfrm>
        </p:spPr>
        <p:txBody>
          <a:bodyPr/>
          <a:lstStyle/>
          <a:p>
            <a:r>
              <a:rPr lang="bg-BG" dirty="0" smtClean="0"/>
              <a:t>Как да създадете прототип?</a:t>
            </a:r>
            <a:endParaRPr lang="bg-BG" dirty="0"/>
          </a:p>
        </p:txBody>
      </p:sp>
      <p:sp>
        <p:nvSpPr>
          <p:cNvPr id="9" name="Rectangle 8"/>
          <p:cNvSpPr/>
          <p:nvPr/>
        </p:nvSpPr>
        <p:spPr>
          <a:xfrm>
            <a:off x="950341" y="1221234"/>
            <a:ext cx="6392151" cy="5047536"/>
          </a:xfrm>
          <a:prstGeom prst="rect">
            <a:avLst/>
          </a:prstGeom>
        </p:spPr>
        <p:txBody>
          <a:bodyPr wrap="square">
            <a:spAutoFit/>
          </a:bodyPr>
          <a:lstStyle/>
          <a:p>
            <a:pPr algn="just"/>
            <a:r>
              <a:rPr lang="bg-BG" sz="2300" dirty="0" smtClean="0"/>
              <a:t>За да се справят с разгледаните проблеми дизайнерите създават и тестват </a:t>
            </a:r>
            <a:r>
              <a:rPr lang="bg-BG" sz="2300" b="1" dirty="0" smtClean="0"/>
              <a:t>прототипи</a:t>
            </a:r>
            <a:r>
              <a:rPr lang="bg-BG" sz="2300" dirty="0" smtClean="0"/>
              <a:t>. </a:t>
            </a:r>
          </a:p>
          <a:p>
            <a:pPr algn="just"/>
            <a:r>
              <a:rPr lang="bg-BG" sz="2300" dirty="0" smtClean="0"/>
              <a:t>Прототипа е ранна мостра, модел или реализация на продукт, построен за да се тества концепция или процес. Основно се използват за да се оцени нов дизайн, да се подобри прецизността от системните анализатори и потребителите. Осигурява спецификация за реално работеща система, а не за теоретична. Думата „прототип“ произлиза от гръцката дума </a:t>
            </a:r>
            <a:r>
              <a:rPr lang="el-GR" sz="2300" dirty="0" smtClean="0"/>
              <a:t>πρωτότυπον </a:t>
            </a:r>
            <a:r>
              <a:rPr lang="bg-BG" sz="2300" dirty="0" smtClean="0"/>
              <a:t>(</a:t>
            </a:r>
            <a:r>
              <a:rPr lang="en-US" sz="2300" dirty="0" err="1" smtClean="0"/>
              <a:t>prototypon</a:t>
            </a:r>
            <a:r>
              <a:rPr lang="bg-BG" sz="2300" dirty="0" smtClean="0"/>
              <a:t>)</a:t>
            </a:r>
            <a:r>
              <a:rPr lang="en-US" sz="2300" dirty="0" smtClean="0"/>
              <a:t>, </a:t>
            </a:r>
            <a:r>
              <a:rPr lang="bg-BG" sz="2300" dirty="0" smtClean="0"/>
              <a:t>„примитивна </a:t>
            </a:r>
            <a:r>
              <a:rPr lang="bg-BG" sz="2300" dirty="0" smtClean="0"/>
              <a:t>форма</a:t>
            </a:r>
            <a:r>
              <a:rPr lang="en-US" sz="2300" dirty="0" smtClean="0"/>
              <a:t>”, </a:t>
            </a:r>
            <a:r>
              <a:rPr lang="bg-BG" sz="2300" dirty="0" smtClean="0"/>
              <a:t>неутрална за</a:t>
            </a:r>
            <a:r>
              <a:rPr lang="en-US" sz="2300" dirty="0" smtClean="0"/>
              <a:t> </a:t>
            </a:r>
            <a:r>
              <a:rPr lang="el-GR" sz="2300" dirty="0"/>
              <a:t>πρωτότυπος </a:t>
            </a:r>
            <a:r>
              <a:rPr lang="bg-BG" sz="2300" dirty="0" smtClean="0"/>
              <a:t>(</a:t>
            </a:r>
            <a:r>
              <a:rPr lang="en-US" sz="2300" dirty="0" err="1" smtClean="0"/>
              <a:t>prototypos</a:t>
            </a:r>
            <a:r>
              <a:rPr lang="bg-BG" sz="2300" dirty="0" smtClean="0"/>
              <a:t>)</a:t>
            </a:r>
            <a:r>
              <a:rPr lang="en-US" sz="2300" dirty="0" smtClean="0"/>
              <a:t>, „</a:t>
            </a:r>
            <a:r>
              <a:rPr lang="bg-BG" sz="2300" dirty="0" smtClean="0"/>
              <a:t>оригинал</a:t>
            </a:r>
            <a:r>
              <a:rPr lang="en-US" sz="2300" dirty="0" smtClean="0"/>
              <a:t>, </a:t>
            </a:r>
            <a:r>
              <a:rPr lang="bg-BG" sz="2300" dirty="0" smtClean="0"/>
              <a:t>примитив“</a:t>
            </a:r>
            <a:r>
              <a:rPr lang="en-US" sz="2300" dirty="0" smtClean="0"/>
              <a:t>, </a:t>
            </a:r>
            <a:r>
              <a:rPr lang="bg-BG" sz="2300" dirty="0" smtClean="0"/>
              <a:t>от </a:t>
            </a:r>
            <a:r>
              <a:rPr lang="el-GR" sz="2300" dirty="0" smtClean="0"/>
              <a:t>πρῶτος </a:t>
            </a:r>
            <a:r>
              <a:rPr lang="bg-BG" sz="2300" dirty="0" smtClean="0"/>
              <a:t>(</a:t>
            </a:r>
            <a:r>
              <a:rPr lang="en-US" sz="2300" dirty="0" err="1" smtClean="0"/>
              <a:t>protos</a:t>
            </a:r>
            <a:r>
              <a:rPr lang="bg-BG" sz="2300" dirty="0" smtClean="0"/>
              <a:t>)</a:t>
            </a:r>
            <a:r>
              <a:rPr lang="en-US" sz="2300" dirty="0" smtClean="0"/>
              <a:t>, </a:t>
            </a:r>
            <a:r>
              <a:rPr lang="bg-BG" sz="2300" dirty="0" smtClean="0"/>
              <a:t>„първи“</a:t>
            </a:r>
            <a:r>
              <a:rPr lang="en-US" sz="2300" dirty="0" smtClean="0"/>
              <a:t> </a:t>
            </a:r>
            <a:r>
              <a:rPr lang="en-US" sz="2300" dirty="0"/>
              <a:t>and </a:t>
            </a:r>
            <a:r>
              <a:rPr lang="el-GR" sz="2300" dirty="0"/>
              <a:t>τύπος </a:t>
            </a:r>
            <a:r>
              <a:rPr lang="bg-BG" sz="2300" dirty="0" smtClean="0"/>
              <a:t>(</a:t>
            </a:r>
            <a:r>
              <a:rPr lang="en-US" sz="2300" dirty="0" smtClean="0"/>
              <a:t>typos</a:t>
            </a:r>
            <a:r>
              <a:rPr lang="bg-BG" sz="2300" dirty="0" smtClean="0"/>
              <a:t>)</a:t>
            </a:r>
            <a:r>
              <a:rPr lang="en-US" sz="2300" dirty="0" smtClean="0"/>
              <a:t>, </a:t>
            </a:r>
            <a:r>
              <a:rPr lang="bg-BG" sz="2300" dirty="0" smtClean="0"/>
              <a:t>„впечатление“</a:t>
            </a:r>
            <a:r>
              <a:rPr lang="en-US" sz="2300" baseline="30000" dirty="0" smtClean="0"/>
              <a:t>[1]</a:t>
            </a:r>
            <a:r>
              <a:rPr lang="en-US" sz="2300" dirty="0" smtClean="0"/>
              <a:t>.</a:t>
            </a:r>
            <a:endParaRPr lang="bg-BG" sz="2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565" y="405605"/>
            <a:ext cx="4373568" cy="5831423"/>
          </a:xfrm>
          <a:prstGeom prst="rect">
            <a:avLst/>
          </a:prstGeom>
        </p:spPr>
      </p:pic>
      <p:sp>
        <p:nvSpPr>
          <p:cNvPr id="7" name="Rectangle 6"/>
          <p:cNvSpPr/>
          <p:nvPr/>
        </p:nvSpPr>
        <p:spPr>
          <a:xfrm>
            <a:off x="7533565" y="6309123"/>
            <a:ext cx="4319067" cy="523220"/>
          </a:xfrm>
          <a:prstGeom prst="rect">
            <a:avLst/>
          </a:prstGeom>
        </p:spPr>
        <p:txBody>
          <a:bodyPr wrap="square">
            <a:spAutoFit/>
          </a:bodyPr>
          <a:lstStyle/>
          <a:p>
            <a:pPr algn="ctr"/>
            <a:r>
              <a:rPr lang="bg-BG" sz="1400" dirty="0" smtClean="0"/>
              <a:t>Източник: </a:t>
            </a:r>
            <a:r>
              <a:rPr lang="en-US" sz="1400" dirty="0"/>
              <a:t>https://</a:t>
            </a:r>
            <a:r>
              <a:rPr lang="en-US" sz="1400" dirty="0" smtClean="0"/>
              <a:t>en.wikipedia.org/wiki/Prototype</a:t>
            </a:r>
            <a:r>
              <a:rPr lang="bg-BG" sz="1400" dirty="0" smtClean="0"/>
              <a:t> (01.04.2021 г.)</a:t>
            </a:r>
            <a:endParaRPr lang="bg-BG" sz="1400" dirty="0"/>
          </a:p>
        </p:txBody>
      </p:sp>
      <p:sp>
        <p:nvSpPr>
          <p:cNvPr id="5" name="Footer Placeholder 4"/>
          <p:cNvSpPr>
            <a:spLocks noGrp="1"/>
          </p:cNvSpPr>
          <p:nvPr>
            <p:ph type="ftr" sz="quarter" idx="11"/>
          </p:nvPr>
        </p:nvSpPr>
        <p:spPr>
          <a:xfrm>
            <a:off x="1141411" y="6347302"/>
            <a:ext cx="6239309" cy="365125"/>
          </a:xfrm>
        </p:spPr>
        <p:txBody>
          <a:bodyPr/>
          <a:lstStyle/>
          <a:p>
            <a:r>
              <a:rPr lang="en-US" dirty="0" smtClean="0"/>
              <a:t>[1] https://en.wikipedia.org/wiki/Prototype (01.04.2021 </a:t>
            </a:r>
            <a:r>
              <a:rPr lang="bg-BG" dirty="0" smtClean="0"/>
              <a:t>г.)</a:t>
            </a:r>
            <a:endParaRPr lang="en-US" dirty="0"/>
          </a:p>
        </p:txBody>
      </p:sp>
    </p:spTree>
    <p:extLst>
      <p:ext uri="{BB962C8B-B14F-4D97-AF65-F5344CB8AC3E}">
        <p14:creationId xmlns:p14="http://schemas.microsoft.com/office/powerpoint/2010/main" val="2058127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5605"/>
            <a:ext cx="9905998" cy="865049"/>
          </a:xfrm>
        </p:spPr>
        <p:txBody>
          <a:bodyPr/>
          <a:lstStyle/>
          <a:p>
            <a:r>
              <a:rPr lang="bg-BG" dirty="0" smtClean="0"/>
              <a:t>Как да създадете прототип?</a:t>
            </a:r>
            <a:endParaRPr lang="bg-BG" dirty="0"/>
          </a:p>
        </p:txBody>
      </p:sp>
      <p:sp>
        <p:nvSpPr>
          <p:cNvPr id="9" name="Rectangle 8"/>
          <p:cNvSpPr/>
          <p:nvPr/>
        </p:nvSpPr>
        <p:spPr>
          <a:xfrm>
            <a:off x="950341" y="1221234"/>
            <a:ext cx="10390949" cy="5262979"/>
          </a:xfrm>
          <a:prstGeom prst="rect">
            <a:avLst/>
          </a:prstGeom>
        </p:spPr>
        <p:txBody>
          <a:bodyPr wrap="square">
            <a:spAutoFit/>
          </a:bodyPr>
          <a:lstStyle/>
          <a:p>
            <a:pPr algn="just"/>
            <a:r>
              <a:rPr lang="bg-BG" sz="2800" dirty="0" smtClean="0"/>
              <a:t>Прототипът има една единствена причина за своето съществуване: </a:t>
            </a:r>
            <a:r>
              <a:rPr lang="bg-BG" sz="2800" b="1" dirty="0" smtClean="0"/>
              <a:t>да помогне да се вземат решения</a:t>
            </a:r>
            <a:r>
              <a:rPr lang="bg-BG" sz="2800" dirty="0" smtClean="0"/>
              <a:t>. Прототипът не се създава за да бъде превърнат в крайно реализирано решение, той се създава за да се придобие знание, след което се изостава. Натрупаното знание се използва за да се направи нов, по-добър прототип.</a:t>
            </a:r>
          </a:p>
          <a:p>
            <a:pPr algn="just"/>
            <a:r>
              <a:rPr lang="bg-BG" sz="2800" dirty="0" smtClean="0"/>
              <a:t>Тъй като целта на прототипа е да се получи знание, преди той да се създаде трябва да сме наясно какви точно знания искаме да получим от прототипа и как да ги получим. По този начин можем да фокусираме прототипа си върху определяне само на детайлите, който помагат да се получи знанието, а останалите детайли се оставят за по-късно разглеждане.</a:t>
            </a:r>
            <a:endParaRPr lang="bg-BG" sz="2800" dirty="0"/>
          </a:p>
        </p:txBody>
      </p:sp>
    </p:spTree>
    <p:extLst>
      <p:ext uri="{BB962C8B-B14F-4D97-AF65-F5344CB8AC3E}">
        <p14:creationId xmlns:p14="http://schemas.microsoft.com/office/powerpoint/2010/main" val="37657545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5605"/>
            <a:ext cx="9905998" cy="865049"/>
          </a:xfrm>
        </p:spPr>
        <p:txBody>
          <a:bodyPr/>
          <a:lstStyle/>
          <a:p>
            <a:r>
              <a:rPr lang="bg-BG" dirty="0" smtClean="0"/>
              <a:t>Как да създадете прототип?</a:t>
            </a:r>
            <a:endParaRPr lang="bg-BG" dirty="0"/>
          </a:p>
        </p:txBody>
      </p:sp>
      <p:sp>
        <p:nvSpPr>
          <p:cNvPr id="9" name="Rectangle 8"/>
          <p:cNvSpPr/>
          <p:nvPr/>
        </p:nvSpPr>
        <p:spPr>
          <a:xfrm>
            <a:off x="950341" y="1221234"/>
            <a:ext cx="10390949" cy="5632311"/>
          </a:xfrm>
          <a:prstGeom prst="rect">
            <a:avLst/>
          </a:prstGeom>
        </p:spPr>
        <p:txBody>
          <a:bodyPr wrap="square">
            <a:spAutoFit/>
          </a:bodyPr>
          <a:lstStyle/>
          <a:p>
            <a:pPr algn="just"/>
            <a:r>
              <a:rPr lang="bg-BG" sz="2400" b="1" u="sng" dirty="0" smtClean="0"/>
              <a:t>Пример:</a:t>
            </a:r>
          </a:p>
          <a:p>
            <a:pPr algn="just"/>
            <a:r>
              <a:rPr lang="bg-BG" sz="2400" dirty="0" smtClean="0"/>
              <a:t>Представете си, че работите за общност от жители с асистиран живот, които искат възможност да поръчват пица без да е необходимо да запомнят телефонен номер, да правят телефонни обаждания или да споделят адрес. Имате идея за приложения за </a:t>
            </a:r>
            <a:r>
              <a:rPr lang="bg-BG" sz="2400" dirty="0" err="1" smtClean="0"/>
              <a:t>смарт</a:t>
            </a:r>
            <a:r>
              <a:rPr lang="bg-BG" sz="2400" dirty="0" smtClean="0"/>
              <a:t> часовник, което ще позволи доставка на пица с едно докосване. Във връзка с този дизайн има няколко въпроса, като всеки един от тях изисква отделен прототип:</a:t>
            </a:r>
          </a:p>
          <a:p>
            <a:pPr marL="914400" lvl="1" indent="-457200" algn="just">
              <a:buFont typeface="+mj-lt"/>
              <a:buAutoNum type="arabicPeriod"/>
            </a:pPr>
            <a:r>
              <a:rPr lang="bg-BG" sz="2400" i="1" dirty="0" smtClean="0"/>
              <a:t>Дали жителите биха могли случайно да поръчат пица?</a:t>
            </a:r>
            <a:r>
              <a:rPr lang="bg-BG" sz="2400" dirty="0" smtClean="0"/>
              <a:t> Как бихме могли да разберем това без да реализираме цялото приложение? Може би няма да има нужда да се реализира нищо, а просто да се изучи възникването на случайни докосвания и платформите за </a:t>
            </a:r>
            <a:r>
              <a:rPr lang="bg-BG" sz="2400" dirty="0" err="1" smtClean="0"/>
              <a:t>смарт</a:t>
            </a:r>
            <a:r>
              <a:rPr lang="bg-BG" sz="2400" dirty="0" smtClean="0"/>
              <a:t> часовници. Или би могло да се вземе съществуващо приложение с едно докосване и да се престорите, че това е приложението за поръчка на пица, като наблюдавате дали случайно не активирате функционалността на приложението с единично докосване.</a:t>
            </a:r>
            <a:endParaRPr lang="bg-BG" sz="2400" dirty="0"/>
          </a:p>
        </p:txBody>
      </p:sp>
    </p:spTree>
    <p:extLst>
      <p:ext uri="{BB962C8B-B14F-4D97-AF65-F5344CB8AC3E}">
        <p14:creationId xmlns:p14="http://schemas.microsoft.com/office/powerpoint/2010/main" val="9794308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41829"/>
            <a:ext cx="9905998" cy="865049"/>
          </a:xfrm>
        </p:spPr>
        <p:txBody>
          <a:bodyPr/>
          <a:lstStyle/>
          <a:p>
            <a:r>
              <a:rPr lang="bg-BG" dirty="0" smtClean="0"/>
              <a:t>Как да създадете прототип?</a:t>
            </a:r>
            <a:endParaRPr lang="bg-BG" dirty="0"/>
          </a:p>
        </p:txBody>
      </p:sp>
      <p:sp>
        <p:nvSpPr>
          <p:cNvPr id="9" name="Rectangle 8"/>
          <p:cNvSpPr/>
          <p:nvPr/>
        </p:nvSpPr>
        <p:spPr>
          <a:xfrm>
            <a:off x="950341" y="948276"/>
            <a:ext cx="10390949" cy="5928418"/>
          </a:xfrm>
          <a:prstGeom prst="rect">
            <a:avLst/>
          </a:prstGeom>
        </p:spPr>
        <p:txBody>
          <a:bodyPr wrap="square">
            <a:spAutoFit/>
          </a:bodyPr>
          <a:lstStyle/>
          <a:p>
            <a:pPr algn="just">
              <a:lnSpc>
                <a:spcPct val="97000"/>
              </a:lnSpc>
            </a:pPr>
            <a:r>
              <a:rPr lang="bg-BG" sz="2300" b="1" u="sng" dirty="0" smtClean="0"/>
              <a:t>Пример /продължение/:</a:t>
            </a:r>
          </a:p>
          <a:p>
            <a:pPr marL="914400" lvl="1" indent="-457200" algn="just">
              <a:lnSpc>
                <a:spcPct val="97000"/>
              </a:lnSpc>
              <a:buFont typeface="+mj-lt"/>
              <a:buAutoNum type="arabicPeriod" startAt="2"/>
            </a:pPr>
            <a:r>
              <a:rPr lang="bg-BG" sz="2300" i="1" dirty="0" smtClean="0"/>
              <a:t>От каква обратна връзка се нуждаят жителите, за да разберат, че тяхната пица е на път?</a:t>
            </a:r>
            <a:r>
              <a:rPr lang="bg-BG" sz="2300" dirty="0" smtClean="0"/>
              <a:t> Бихте могли да прегледате обратните връзки, които онлайн поръчките дават и да проектирате потребителския интерфейс да дава същата обратна връзка. Или можете да симулирате обратна връзка чрез текстово съобщение, извършвайки експеримент, в който вие вземата ролята на приложението и давате обратната връзка, която приложението би дала чрез съобщение.</a:t>
            </a:r>
          </a:p>
          <a:p>
            <a:pPr marL="914400" lvl="1" indent="-457200" algn="just">
              <a:lnSpc>
                <a:spcPct val="97000"/>
              </a:lnSpc>
              <a:buFont typeface="+mj-lt"/>
              <a:buAutoNum type="arabicPeriod" startAt="2"/>
            </a:pPr>
            <a:r>
              <a:rPr lang="bg-BG" sz="2300" i="1" dirty="0" smtClean="0"/>
              <a:t>Дали жителите ще се чувстват в безопасност да поръчват пица от техните часовници?</a:t>
            </a:r>
            <a:r>
              <a:rPr lang="bg-BG" sz="2300" dirty="0" smtClean="0"/>
              <a:t> За този въпрос е по-трудно да се построи прототип, тъй като за да се установи това ще трябва да се даде тази функционалност на хората. </a:t>
            </a:r>
            <a:r>
              <a:rPr lang="bg-BG" sz="2300" dirty="0" err="1" smtClean="0"/>
              <a:t>Би</a:t>
            </a:r>
            <a:r>
              <a:rPr lang="bg-BG" sz="2300" dirty="0" smtClean="0"/>
              <a:t> могло да се разшири съществуващо смартфон приложение за доставка с добавяне на функционалност за часовник и да проверите дали някой го използва като част от бета програма. Ако високо търсене, можете да получите данни колко от тези потребители на смартфони имат и </a:t>
            </a:r>
            <a:r>
              <a:rPr lang="bg-BG" sz="2300" dirty="0" err="1" smtClean="0"/>
              <a:t>смарт</a:t>
            </a:r>
            <a:r>
              <a:rPr lang="bg-BG" sz="2300" dirty="0" smtClean="0"/>
              <a:t> часовници и да решите дали си струва риска да се реализира приложение за часовник.</a:t>
            </a:r>
          </a:p>
        </p:txBody>
      </p:sp>
    </p:spTree>
    <p:extLst>
      <p:ext uri="{BB962C8B-B14F-4D97-AF65-F5344CB8AC3E}">
        <p14:creationId xmlns:p14="http://schemas.microsoft.com/office/powerpoint/2010/main" val="14452287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00888"/>
            <a:ext cx="9905998" cy="865049"/>
          </a:xfrm>
        </p:spPr>
        <p:txBody>
          <a:bodyPr/>
          <a:lstStyle/>
          <a:p>
            <a:r>
              <a:rPr lang="bg-BG" dirty="0" smtClean="0"/>
              <a:t>Как да създадете прототип?</a:t>
            </a:r>
            <a:endParaRPr lang="bg-BG" dirty="0"/>
          </a:p>
        </p:txBody>
      </p:sp>
      <p:graphicFrame>
        <p:nvGraphicFramePr>
          <p:cNvPr id="10" name="Object 9"/>
          <p:cNvGraphicFramePr>
            <a:graphicFrameLocks noChangeAspect="1"/>
          </p:cNvGraphicFramePr>
          <p:nvPr>
            <p:extLst>
              <p:ext uri="{D42A27DB-BD31-4B8C-83A1-F6EECF244321}">
                <p14:modId xmlns:p14="http://schemas.microsoft.com/office/powerpoint/2010/main" val="1608865642"/>
              </p:ext>
            </p:extLst>
          </p:nvPr>
        </p:nvGraphicFramePr>
        <p:xfrm>
          <a:off x="1309688" y="982663"/>
          <a:ext cx="10031412" cy="5568950"/>
        </p:xfrm>
        <a:graphic>
          <a:graphicData uri="http://schemas.openxmlformats.org/presentationml/2006/ole">
            <mc:AlternateContent xmlns:mc="http://schemas.openxmlformats.org/markup-compatibility/2006">
              <mc:Choice xmlns:v="urn:schemas-microsoft-com:vml" Requires="v">
                <p:oleObj spid="_x0000_s1047" name="Document" r:id="rId4" imgW="9730613" imgH="5405579" progId="Word.Document.12">
                  <p:embed/>
                </p:oleObj>
              </mc:Choice>
              <mc:Fallback>
                <p:oleObj name="Document" r:id="rId4" imgW="9730613" imgH="5405579" progId="Word.Document.12">
                  <p:embed/>
                  <p:pic>
                    <p:nvPicPr>
                      <p:cNvPr id="0" name=""/>
                      <p:cNvPicPr/>
                      <p:nvPr/>
                    </p:nvPicPr>
                    <p:blipFill>
                      <a:blip r:embed="rId5"/>
                      <a:stretch>
                        <a:fillRect/>
                      </a:stretch>
                    </p:blipFill>
                    <p:spPr>
                      <a:xfrm>
                        <a:off x="1309688" y="982663"/>
                        <a:ext cx="10031412" cy="5568950"/>
                      </a:xfrm>
                      <a:prstGeom prst="rect">
                        <a:avLst/>
                      </a:prstGeom>
                    </p:spPr>
                  </p:pic>
                </p:oleObj>
              </mc:Fallback>
            </mc:AlternateContent>
          </a:graphicData>
        </a:graphic>
      </p:graphicFrame>
    </p:spTree>
    <p:extLst>
      <p:ext uri="{BB962C8B-B14F-4D97-AF65-F5344CB8AC3E}">
        <p14:creationId xmlns:p14="http://schemas.microsoft.com/office/powerpoint/2010/main" val="8584718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0341" y="1030163"/>
            <a:ext cx="10390949" cy="1862048"/>
          </a:xfrm>
          <a:prstGeom prst="rect">
            <a:avLst/>
          </a:prstGeom>
        </p:spPr>
        <p:txBody>
          <a:bodyPr wrap="square">
            <a:spAutoFit/>
          </a:bodyPr>
          <a:lstStyle/>
          <a:p>
            <a:pPr algn="just"/>
            <a:r>
              <a:rPr lang="bg-BG" sz="2300" dirty="0" smtClean="0"/>
              <a:t>Видове прототипи:</a:t>
            </a:r>
          </a:p>
          <a:p>
            <a:pPr marL="914400" lvl="1" indent="-457200" algn="just">
              <a:buFont typeface="+mj-lt"/>
              <a:buAutoNum type="arabicPeriod"/>
            </a:pPr>
            <a:r>
              <a:rPr lang="bg-BG" sz="2300" dirty="0" smtClean="0">
                <a:effectLst/>
              </a:rPr>
              <a:t>Прототип за доказване на принципа (</a:t>
            </a:r>
            <a:r>
              <a:rPr lang="en-US" sz="2300" dirty="0"/>
              <a:t>proof-of-principle </a:t>
            </a:r>
            <a:r>
              <a:rPr lang="en-US" sz="2300" dirty="0" smtClean="0"/>
              <a:t>prototype</a:t>
            </a:r>
            <a:r>
              <a:rPr lang="bg-BG" sz="2300" dirty="0" smtClean="0"/>
              <a:t>) – използва се за да се тестват някои ключови функционални аспекти на разработвания дизайн, но този прототип няма всички функционалности на крайния продукт.</a:t>
            </a:r>
            <a:endParaRPr lang="bg-BG" sz="23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778" y="2892211"/>
            <a:ext cx="5839267" cy="3717667"/>
          </a:xfrm>
          <a:prstGeom prst="rect">
            <a:avLst/>
          </a:prstGeom>
        </p:spPr>
      </p:pic>
    </p:spTree>
    <p:extLst>
      <p:ext uri="{BB962C8B-B14F-4D97-AF65-F5344CB8AC3E}">
        <p14:creationId xmlns:p14="http://schemas.microsoft.com/office/powerpoint/2010/main" val="3409035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69529"/>
            <a:ext cx="9905998" cy="865049"/>
          </a:xfrm>
        </p:spPr>
        <p:txBody>
          <a:bodyPr/>
          <a:lstStyle/>
          <a:p>
            <a:r>
              <a:rPr lang="bg-BG" dirty="0" smtClean="0"/>
              <a:t>Как да се проектира?</a:t>
            </a:r>
            <a:endParaRPr lang="bg-BG" dirty="0"/>
          </a:p>
        </p:txBody>
      </p:sp>
      <p:sp>
        <p:nvSpPr>
          <p:cNvPr id="6" name="Rectangle 5"/>
          <p:cNvSpPr/>
          <p:nvPr/>
        </p:nvSpPr>
        <p:spPr>
          <a:xfrm>
            <a:off x="1141413" y="1449601"/>
            <a:ext cx="10525070" cy="4832092"/>
          </a:xfrm>
          <a:prstGeom prst="rect">
            <a:avLst/>
          </a:prstGeom>
        </p:spPr>
        <p:txBody>
          <a:bodyPr wrap="square">
            <a:spAutoFit/>
          </a:bodyPr>
          <a:lstStyle/>
          <a:p>
            <a:pPr algn="just"/>
            <a:r>
              <a:rPr lang="bg-BG" sz="2800" dirty="0" smtClean="0"/>
              <a:t>„Начините“ за проектиране се наричат </a:t>
            </a:r>
            <a:r>
              <a:rPr lang="bg-BG" sz="2800" b="1" dirty="0" smtClean="0"/>
              <a:t>парадигми на дизайна</a:t>
            </a:r>
            <a:r>
              <a:rPr lang="bg-BG" sz="2800" dirty="0" smtClean="0"/>
              <a:t>:</a:t>
            </a:r>
          </a:p>
          <a:p>
            <a:pPr marL="914400" lvl="1" indent="-457200" algn="just">
              <a:buFont typeface="Arial" panose="020B0604020202020204" pitchFamily="34" charset="0"/>
              <a:buChar char="•"/>
            </a:pPr>
            <a:r>
              <a:rPr lang="bg-BG" sz="2800" dirty="0" smtClean="0"/>
              <a:t>Присвояване (</a:t>
            </a:r>
            <a:r>
              <a:rPr lang="en-US" sz="2800" dirty="0" smtClean="0"/>
              <a:t>Appropriation);</a:t>
            </a:r>
          </a:p>
          <a:p>
            <a:pPr marL="914400" lvl="1" indent="-457200" algn="just">
              <a:buFont typeface="Arial" panose="020B0604020202020204" pitchFamily="34" charset="0"/>
              <a:buChar char="•"/>
            </a:pPr>
            <a:r>
              <a:rPr lang="en-US" sz="2800" dirty="0" smtClean="0"/>
              <a:t>Bricolage*</a:t>
            </a:r>
            <a:r>
              <a:rPr lang="ru-RU" sz="2800" dirty="0" smtClean="0"/>
              <a:t>;</a:t>
            </a:r>
          </a:p>
          <a:p>
            <a:pPr marL="914400" lvl="1" indent="-457200" algn="just">
              <a:buFont typeface="Arial" panose="020B0604020202020204" pitchFamily="34" charset="0"/>
              <a:buChar char="•"/>
            </a:pPr>
            <a:r>
              <a:rPr lang="ru-RU" sz="2800" dirty="0" smtClean="0"/>
              <a:t>Дизайнерски начин на познание (</a:t>
            </a:r>
            <a:r>
              <a:rPr lang="en-US" sz="2800" dirty="0" err="1" smtClean="0"/>
              <a:t>Designerly</a:t>
            </a:r>
            <a:r>
              <a:rPr lang="en-US" sz="2800" dirty="0" smtClean="0"/>
              <a:t> </a:t>
            </a:r>
            <a:r>
              <a:rPr lang="en-US" sz="2800" dirty="0"/>
              <a:t>ways of </a:t>
            </a:r>
            <a:r>
              <a:rPr lang="en-US" sz="2800" dirty="0" smtClean="0"/>
              <a:t>knowing);</a:t>
            </a:r>
          </a:p>
          <a:p>
            <a:pPr marL="914400" lvl="1" indent="-457200" algn="just">
              <a:buFont typeface="Arial" panose="020B0604020202020204" pitchFamily="34" charset="0"/>
              <a:buChar char="•"/>
            </a:pPr>
            <a:r>
              <a:rPr lang="bg-BG" sz="2800" dirty="0" smtClean="0"/>
              <a:t>Дизайн, фокусиран около човека </a:t>
            </a:r>
            <a:r>
              <a:rPr lang="en-US" sz="2800" dirty="0" smtClean="0"/>
              <a:t>(Human-centered design);</a:t>
            </a:r>
          </a:p>
          <a:p>
            <a:pPr marL="914400" lvl="1" indent="-457200" algn="just">
              <a:buFont typeface="Arial" panose="020B0604020202020204" pitchFamily="34" charset="0"/>
              <a:buChar char="•"/>
            </a:pPr>
            <a:r>
              <a:rPr lang="bg-BG" sz="2800" dirty="0" smtClean="0"/>
              <a:t>Дизайн, фокусиран около дейността (</a:t>
            </a:r>
            <a:r>
              <a:rPr lang="en-US" sz="2800" dirty="0" smtClean="0"/>
              <a:t>Activity-centered design);</a:t>
            </a:r>
          </a:p>
          <a:p>
            <a:pPr marL="914400" lvl="1" indent="-457200" algn="just">
              <a:buFont typeface="Arial" panose="020B0604020202020204" pitchFamily="34" charset="0"/>
              <a:buChar char="•"/>
            </a:pPr>
            <a:r>
              <a:rPr lang="bg-BG" sz="2800" dirty="0" smtClean="0"/>
              <a:t>Човешки ценности (</a:t>
            </a:r>
            <a:r>
              <a:rPr lang="en-US" sz="2800" dirty="0" smtClean="0"/>
              <a:t>Human values);</a:t>
            </a:r>
          </a:p>
          <a:p>
            <a:pPr marL="914400" lvl="1" indent="-457200" algn="just">
              <a:buFont typeface="Arial" panose="020B0604020202020204" pitchFamily="34" charset="0"/>
              <a:buChar char="•"/>
            </a:pPr>
            <a:r>
              <a:rPr lang="bg-BG" sz="2800" dirty="0" smtClean="0"/>
              <a:t>Дизайн чрез участие (</a:t>
            </a:r>
            <a:r>
              <a:rPr lang="en-US" sz="2800" dirty="0" smtClean="0"/>
              <a:t>Participatory design);</a:t>
            </a:r>
          </a:p>
          <a:p>
            <a:pPr marL="914400" lvl="1" indent="-457200" algn="just">
              <a:buFont typeface="Arial" panose="020B0604020202020204" pitchFamily="34" charset="0"/>
              <a:buChar char="•"/>
            </a:pPr>
            <a:r>
              <a:rPr lang="bg-BG" sz="2800" dirty="0" smtClean="0"/>
              <a:t>Универсален дизайн (</a:t>
            </a:r>
            <a:r>
              <a:rPr lang="en-US" sz="2800" dirty="0" smtClean="0"/>
              <a:t>Universal design);</a:t>
            </a:r>
          </a:p>
          <a:p>
            <a:pPr marL="914400" lvl="1" indent="-457200" algn="just">
              <a:buFont typeface="Arial" panose="020B0604020202020204" pitchFamily="34" charset="0"/>
              <a:buChar char="•"/>
            </a:pPr>
            <a:r>
              <a:rPr lang="bg-BG" sz="2800" dirty="0" smtClean="0"/>
              <a:t>Дизайн, базиран на способностите (</a:t>
            </a:r>
            <a:r>
              <a:rPr lang="en-US" sz="2800" dirty="0" smtClean="0"/>
              <a:t>Ability-based design);</a:t>
            </a:r>
          </a:p>
          <a:p>
            <a:pPr marL="914400" lvl="1" indent="-457200" algn="just">
              <a:buFont typeface="Arial" panose="020B0604020202020204" pitchFamily="34" charset="0"/>
              <a:buChar char="•"/>
            </a:pPr>
            <a:r>
              <a:rPr lang="bg-BG" sz="2800" dirty="0" smtClean="0"/>
              <a:t>Справедлив дизайн (</a:t>
            </a:r>
            <a:r>
              <a:rPr lang="en-US" sz="2800" dirty="0" smtClean="0"/>
              <a:t>Design justice).</a:t>
            </a:r>
            <a:endParaRPr lang="bg-BG" sz="2800" dirty="0"/>
          </a:p>
        </p:txBody>
      </p:sp>
      <p:sp>
        <p:nvSpPr>
          <p:cNvPr id="3" name="Footer Placeholder 2"/>
          <p:cNvSpPr>
            <a:spLocks noGrp="1"/>
          </p:cNvSpPr>
          <p:nvPr>
            <p:ph type="ftr" sz="quarter" idx="11"/>
          </p:nvPr>
        </p:nvSpPr>
        <p:spPr>
          <a:xfrm>
            <a:off x="1141413" y="6303157"/>
            <a:ext cx="10185950" cy="365125"/>
          </a:xfrm>
        </p:spPr>
        <p:txBody>
          <a:bodyPr/>
          <a:lstStyle/>
          <a:p>
            <a:r>
              <a:rPr lang="ru-RU" b="1" i="1" cap="none" dirty="0" smtClean="0"/>
              <a:t>* В изкуствата бриколажът (от френски за „DIY“ или „направи си сам проекти“) е изграждането или създаването на произведение от разнообразен набор от неща, които случайно са на разположение, или произведение, изградено със смесена медия.</a:t>
            </a:r>
            <a:endParaRPr lang="en-US" b="1" i="1" cap="none" dirty="0"/>
          </a:p>
        </p:txBody>
      </p:sp>
    </p:spTree>
    <p:extLst>
      <p:ext uri="{BB962C8B-B14F-4D97-AF65-F5344CB8AC3E}">
        <p14:creationId xmlns:p14="http://schemas.microsoft.com/office/powerpoint/2010/main" val="17066593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0341" y="1030163"/>
            <a:ext cx="10390949" cy="1154162"/>
          </a:xfrm>
          <a:prstGeom prst="rect">
            <a:avLst/>
          </a:prstGeom>
        </p:spPr>
        <p:txBody>
          <a:bodyPr wrap="square">
            <a:spAutoFit/>
          </a:bodyPr>
          <a:lstStyle/>
          <a:p>
            <a:pPr algn="just"/>
            <a:r>
              <a:rPr lang="bg-BG" sz="2300" dirty="0" smtClean="0"/>
              <a:t>Видове прототипи:</a:t>
            </a:r>
          </a:p>
          <a:p>
            <a:pPr marL="914400" lvl="1" indent="-457200" algn="just">
              <a:buFont typeface="+mj-lt"/>
              <a:buAutoNum type="arabicPeriod" startAt="2"/>
            </a:pPr>
            <a:r>
              <a:rPr lang="bg-BG" sz="2300" dirty="0" smtClean="0">
                <a:effectLst/>
              </a:rPr>
              <a:t>Работещ прототип (</a:t>
            </a:r>
            <a:r>
              <a:rPr lang="en-US" sz="2300" dirty="0"/>
              <a:t>working prototype</a:t>
            </a:r>
            <a:r>
              <a:rPr lang="bg-BG" sz="2300" dirty="0" smtClean="0"/>
              <a:t>) – използва се за да се тестват всички или почти всички функционалности на крайния продукт.</a:t>
            </a:r>
            <a:endParaRPr lang="bg-BG" sz="23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254" y="2342157"/>
            <a:ext cx="4195121" cy="4195121"/>
          </a:xfrm>
          <a:prstGeom prst="rect">
            <a:avLst/>
          </a:prstGeom>
        </p:spPr>
      </p:pic>
    </p:spTree>
    <p:extLst>
      <p:ext uri="{BB962C8B-B14F-4D97-AF65-F5344CB8AC3E}">
        <p14:creationId xmlns:p14="http://schemas.microsoft.com/office/powerpoint/2010/main" val="13268645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0341" y="1030163"/>
            <a:ext cx="10390949" cy="1154162"/>
          </a:xfrm>
          <a:prstGeom prst="rect">
            <a:avLst/>
          </a:prstGeom>
        </p:spPr>
        <p:txBody>
          <a:bodyPr wrap="square">
            <a:spAutoFit/>
          </a:bodyPr>
          <a:lstStyle/>
          <a:p>
            <a:pPr algn="just"/>
            <a:r>
              <a:rPr lang="bg-BG" sz="2300" dirty="0" smtClean="0"/>
              <a:t>Видове прототипи:</a:t>
            </a:r>
          </a:p>
          <a:p>
            <a:pPr marL="914400" lvl="1" indent="-457200" algn="just">
              <a:buFont typeface="+mj-lt"/>
              <a:buAutoNum type="arabicPeriod" startAt="3"/>
            </a:pPr>
            <a:r>
              <a:rPr lang="bg-BG" sz="2300" dirty="0" smtClean="0">
                <a:effectLst/>
              </a:rPr>
              <a:t>Визуален прототип (</a:t>
            </a:r>
            <a:r>
              <a:rPr lang="en-US" sz="2300" dirty="0"/>
              <a:t>visual prototype</a:t>
            </a:r>
            <a:r>
              <a:rPr lang="bg-BG" sz="2300" dirty="0" smtClean="0"/>
              <a:t>) – използва се за да представят размерите и външния вид на разработвания дизайн.</a:t>
            </a:r>
            <a:endParaRPr lang="bg-BG" sz="23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550" y="2724930"/>
            <a:ext cx="9782749" cy="3443857"/>
          </a:xfrm>
          <a:prstGeom prst="rect">
            <a:avLst/>
          </a:prstGeom>
        </p:spPr>
      </p:pic>
    </p:spTree>
    <p:extLst>
      <p:ext uri="{BB962C8B-B14F-4D97-AF65-F5344CB8AC3E}">
        <p14:creationId xmlns:p14="http://schemas.microsoft.com/office/powerpoint/2010/main" val="29126293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0341" y="975571"/>
            <a:ext cx="10390949" cy="1862048"/>
          </a:xfrm>
          <a:prstGeom prst="rect">
            <a:avLst/>
          </a:prstGeom>
        </p:spPr>
        <p:txBody>
          <a:bodyPr wrap="square">
            <a:spAutoFit/>
          </a:bodyPr>
          <a:lstStyle/>
          <a:p>
            <a:pPr algn="just"/>
            <a:r>
              <a:rPr lang="bg-BG" sz="2300" dirty="0" smtClean="0"/>
              <a:t>Видове прототипи:</a:t>
            </a:r>
          </a:p>
          <a:p>
            <a:pPr marL="914400" lvl="1" indent="-457200" algn="just">
              <a:buFont typeface="+mj-lt"/>
              <a:buAutoNum type="arabicPeriod" startAt="4"/>
            </a:pPr>
            <a:r>
              <a:rPr lang="bg-BG" sz="2300" dirty="0" smtClean="0">
                <a:effectLst/>
              </a:rPr>
              <a:t>Прототип за проучване на формата (</a:t>
            </a:r>
            <a:r>
              <a:rPr lang="en-US" sz="2300" dirty="0"/>
              <a:t>form study prototype</a:t>
            </a:r>
            <a:r>
              <a:rPr lang="bg-BG" sz="2300" dirty="0" smtClean="0"/>
              <a:t>) – това е предварителен вид на визуалния прототип, при който се набляга на геометричните особености, като се интересуваме в по-малка степен от цвета, текстурата или други аспекти на финалния изглед.</a:t>
            </a:r>
            <a:endParaRPr lang="bg-BG" sz="23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895" y="3001393"/>
            <a:ext cx="7159839" cy="3615719"/>
          </a:xfrm>
          <a:prstGeom prst="rect">
            <a:avLst/>
          </a:prstGeom>
        </p:spPr>
      </p:pic>
    </p:spTree>
    <p:extLst>
      <p:ext uri="{BB962C8B-B14F-4D97-AF65-F5344CB8AC3E}">
        <p14:creationId xmlns:p14="http://schemas.microsoft.com/office/powerpoint/2010/main" val="621097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0341" y="975571"/>
            <a:ext cx="10390949" cy="1508105"/>
          </a:xfrm>
          <a:prstGeom prst="rect">
            <a:avLst/>
          </a:prstGeom>
        </p:spPr>
        <p:txBody>
          <a:bodyPr wrap="square">
            <a:spAutoFit/>
          </a:bodyPr>
          <a:lstStyle/>
          <a:p>
            <a:pPr algn="just"/>
            <a:r>
              <a:rPr lang="bg-BG" sz="2300" dirty="0" smtClean="0"/>
              <a:t>Видове прототипи:</a:t>
            </a:r>
          </a:p>
          <a:p>
            <a:pPr marL="914400" lvl="1" indent="-457200" algn="just">
              <a:buFont typeface="+mj-lt"/>
              <a:buAutoNum type="arabicPeriod" startAt="5"/>
            </a:pPr>
            <a:r>
              <a:rPr lang="bg-BG" sz="2300" dirty="0" smtClean="0">
                <a:effectLst/>
              </a:rPr>
              <a:t>Прототип </a:t>
            </a:r>
            <a:r>
              <a:rPr lang="bg-BG" sz="2300" dirty="0" smtClean="0"/>
              <a:t>на базата н</a:t>
            </a:r>
            <a:r>
              <a:rPr lang="bg-BG" sz="2300" dirty="0" smtClean="0">
                <a:effectLst/>
              </a:rPr>
              <a:t>а потребителския опит (</a:t>
            </a:r>
            <a:r>
              <a:rPr lang="en-US" sz="2300" dirty="0"/>
              <a:t>user experience prototype</a:t>
            </a:r>
            <a:r>
              <a:rPr lang="bg-BG" sz="2300" dirty="0" smtClean="0"/>
              <a:t>) – представя достатъчно от изгледа и функционалността на продукта, така че да може да се извърши потребителско проучване.</a:t>
            </a:r>
            <a:endParaRPr lang="bg-BG" sz="23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232" y="2737444"/>
            <a:ext cx="5237755" cy="3701058"/>
          </a:xfrm>
          <a:prstGeom prst="rect">
            <a:avLst/>
          </a:prstGeom>
        </p:spPr>
      </p:pic>
    </p:spTree>
    <p:extLst>
      <p:ext uri="{BB962C8B-B14F-4D97-AF65-F5344CB8AC3E}">
        <p14:creationId xmlns:p14="http://schemas.microsoft.com/office/powerpoint/2010/main" val="14903115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0341" y="975571"/>
            <a:ext cx="10390949" cy="1862048"/>
          </a:xfrm>
          <a:prstGeom prst="rect">
            <a:avLst/>
          </a:prstGeom>
        </p:spPr>
        <p:txBody>
          <a:bodyPr wrap="square">
            <a:spAutoFit/>
          </a:bodyPr>
          <a:lstStyle/>
          <a:p>
            <a:pPr algn="just"/>
            <a:r>
              <a:rPr lang="bg-BG" sz="2300" dirty="0" smtClean="0"/>
              <a:t>Видове прототипи:</a:t>
            </a:r>
          </a:p>
          <a:p>
            <a:pPr marL="914400" lvl="1" indent="-457200" algn="just">
              <a:buFont typeface="+mj-lt"/>
              <a:buAutoNum type="arabicPeriod" startAt="6"/>
            </a:pPr>
            <a:r>
              <a:rPr lang="bg-BG" sz="2300" dirty="0" smtClean="0">
                <a:effectLst/>
              </a:rPr>
              <a:t>Функционален прототип (</a:t>
            </a:r>
            <a:r>
              <a:rPr lang="en-US" sz="2300" dirty="0"/>
              <a:t>functional prototype</a:t>
            </a:r>
            <a:r>
              <a:rPr lang="bg-BG" sz="2300" dirty="0" smtClean="0"/>
              <a:t>) – обхваща както функционалността, така и изгледа на разработвания дизайн, макар че може да бъде създаден с различна техника и дори различен размер от крайния дизайн.</a:t>
            </a:r>
            <a:endParaRPr lang="bg-BG" sz="23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136" y="3110575"/>
            <a:ext cx="5993358" cy="3370867"/>
          </a:xfrm>
          <a:prstGeom prst="rect">
            <a:avLst/>
          </a:prstGeom>
        </p:spPr>
      </p:pic>
    </p:spTree>
    <p:extLst>
      <p:ext uri="{BB962C8B-B14F-4D97-AF65-F5344CB8AC3E}">
        <p14:creationId xmlns:p14="http://schemas.microsoft.com/office/powerpoint/2010/main" val="2006719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0342" y="975571"/>
            <a:ext cx="5054674" cy="5401479"/>
          </a:xfrm>
          <a:prstGeom prst="rect">
            <a:avLst/>
          </a:prstGeom>
        </p:spPr>
        <p:txBody>
          <a:bodyPr wrap="square">
            <a:spAutoFit/>
          </a:bodyPr>
          <a:lstStyle/>
          <a:p>
            <a:pPr algn="just"/>
            <a:r>
              <a:rPr lang="bg-BG" sz="2300" dirty="0" smtClean="0"/>
              <a:t>Видове прототипи:</a:t>
            </a:r>
          </a:p>
          <a:p>
            <a:pPr marL="914400" lvl="1" indent="-457200" algn="just">
              <a:buFont typeface="+mj-lt"/>
              <a:buAutoNum type="arabicPeriod" startAt="7"/>
            </a:pPr>
            <a:r>
              <a:rPr lang="bg-BG" sz="2300" dirty="0" smtClean="0">
                <a:effectLst/>
              </a:rPr>
              <a:t>Хартиен прототип (</a:t>
            </a:r>
            <a:r>
              <a:rPr lang="en-US" sz="2300" dirty="0"/>
              <a:t>paper prototype</a:t>
            </a:r>
            <a:r>
              <a:rPr lang="bg-BG" sz="2300" dirty="0" smtClean="0"/>
              <a:t>) – това е отпечатано или написано на ръка представяне на потребителски интерфейс или софтуерен продукт. Такива прототипи са широко използвани за ранно тестване на софтуерен дизайн и могат да са част от софтуерно ръководство за да се потвърдят дизайнерски решения преди да се стигне до по-скъпи нива на дизайнерски усилия.</a:t>
            </a:r>
            <a:endParaRPr lang="bg-BG" sz="23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738" y="1255595"/>
            <a:ext cx="5722223" cy="5022376"/>
          </a:xfrm>
          <a:prstGeom prst="rect">
            <a:avLst/>
          </a:prstGeom>
        </p:spPr>
      </p:pic>
    </p:spTree>
    <p:extLst>
      <p:ext uri="{BB962C8B-B14F-4D97-AF65-F5344CB8AC3E}">
        <p14:creationId xmlns:p14="http://schemas.microsoft.com/office/powerpoint/2010/main" val="35801760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0341" y="975571"/>
            <a:ext cx="10097069" cy="1862048"/>
          </a:xfrm>
          <a:prstGeom prst="rect">
            <a:avLst/>
          </a:prstGeom>
        </p:spPr>
        <p:txBody>
          <a:bodyPr wrap="square">
            <a:spAutoFit/>
          </a:bodyPr>
          <a:lstStyle/>
          <a:p>
            <a:pPr algn="just"/>
            <a:r>
              <a:rPr lang="bg-BG" sz="2300" dirty="0" smtClean="0"/>
              <a:t>Видове прототипи:</a:t>
            </a:r>
          </a:p>
          <a:p>
            <a:pPr marL="914400" lvl="1" indent="-457200" algn="just">
              <a:buFont typeface="+mj-lt"/>
              <a:buAutoNum type="arabicPeriod" startAt="8"/>
            </a:pPr>
            <a:r>
              <a:rPr lang="en-US" sz="2300" dirty="0" err="1" smtClean="0"/>
              <a:t>Bodystorming</a:t>
            </a:r>
            <a:r>
              <a:rPr lang="bg-BG" sz="2300" dirty="0" smtClean="0"/>
              <a:t> – при този метод вместо да се използват само ръцете, се използва цялото тяло за да симулира поведението и взаимодействията, които искаме да изследваме. Метода е бърз и не изисква специални инструменти.</a:t>
            </a:r>
            <a:endParaRPr lang="bg-BG" sz="23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05" y="2837619"/>
            <a:ext cx="5789139" cy="3851402"/>
          </a:xfrm>
          <a:prstGeom prst="rect">
            <a:avLst/>
          </a:prstGeom>
        </p:spPr>
      </p:pic>
    </p:spTree>
    <p:extLst>
      <p:ext uri="{BB962C8B-B14F-4D97-AF65-F5344CB8AC3E}">
        <p14:creationId xmlns:p14="http://schemas.microsoft.com/office/powerpoint/2010/main" val="32490655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0341" y="975571"/>
            <a:ext cx="10097069" cy="2215991"/>
          </a:xfrm>
          <a:prstGeom prst="rect">
            <a:avLst/>
          </a:prstGeom>
        </p:spPr>
        <p:txBody>
          <a:bodyPr wrap="square">
            <a:spAutoFit/>
          </a:bodyPr>
          <a:lstStyle/>
          <a:p>
            <a:pPr algn="just"/>
            <a:r>
              <a:rPr lang="bg-BG" sz="2300" dirty="0" smtClean="0"/>
              <a:t>Видове прототипи:</a:t>
            </a:r>
          </a:p>
          <a:p>
            <a:pPr marL="914400" lvl="1" indent="-457200" algn="just">
              <a:buFont typeface="+mj-lt"/>
              <a:buAutoNum type="arabicPeriod" startAt="8"/>
            </a:pPr>
            <a:r>
              <a:rPr lang="bg-BG" sz="2300" dirty="0" smtClean="0"/>
              <a:t>Прототип Магьосника от </a:t>
            </a:r>
            <a:r>
              <a:rPr lang="bg-BG" sz="2300" dirty="0" err="1" smtClean="0"/>
              <a:t>Оз</a:t>
            </a:r>
            <a:r>
              <a:rPr lang="bg-BG" sz="2300" dirty="0" smtClean="0"/>
              <a:t> (</a:t>
            </a:r>
            <a:r>
              <a:rPr lang="en-US" sz="2300" dirty="0"/>
              <a:t>Wizard of Oz </a:t>
            </a:r>
            <a:r>
              <a:rPr lang="en-US" sz="2300" dirty="0" smtClean="0"/>
              <a:t>prototyping</a:t>
            </a:r>
            <a:r>
              <a:rPr lang="bg-BG" sz="2300" dirty="0" smtClean="0"/>
              <a:t>) – това е популярна техника, която е полезна когато се опитвате за изработите прототип на сложна интелигентна функционалност, която не съществува все още или ще отнеме време да се създаде, като се използва човешкия ум за да я пресъздаде.</a:t>
            </a:r>
            <a:endParaRPr lang="bg-BG" sz="23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768" y="3191562"/>
            <a:ext cx="4957762" cy="3399961"/>
          </a:xfrm>
          <a:prstGeom prst="rect">
            <a:avLst/>
          </a:prstGeom>
        </p:spPr>
      </p:pic>
    </p:spTree>
    <p:extLst>
      <p:ext uri="{BB962C8B-B14F-4D97-AF65-F5344CB8AC3E}">
        <p14:creationId xmlns:p14="http://schemas.microsoft.com/office/powerpoint/2010/main" val="20808826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graphicFrame>
        <p:nvGraphicFramePr>
          <p:cNvPr id="6" name="Object 5"/>
          <p:cNvGraphicFramePr>
            <a:graphicFrameLocks noChangeAspect="1"/>
          </p:cNvGraphicFramePr>
          <p:nvPr>
            <p:extLst>
              <p:ext uri="{D42A27DB-BD31-4B8C-83A1-F6EECF244321}">
                <p14:modId xmlns:p14="http://schemas.microsoft.com/office/powerpoint/2010/main" val="215276225"/>
              </p:ext>
            </p:extLst>
          </p:nvPr>
        </p:nvGraphicFramePr>
        <p:xfrm>
          <a:off x="1309688" y="982663"/>
          <a:ext cx="9894887" cy="5718175"/>
        </p:xfrm>
        <a:graphic>
          <a:graphicData uri="http://schemas.openxmlformats.org/presentationml/2006/ole">
            <mc:AlternateContent xmlns:mc="http://schemas.openxmlformats.org/markup-compatibility/2006">
              <mc:Choice xmlns:v="urn:schemas-microsoft-com:vml" Requires="v">
                <p:oleObj spid="_x0000_s2063" name="Document" r:id="rId4" imgW="9730613" imgH="5629099" progId="Word.Document.12">
                  <p:embed/>
                </p:oleObj>
              </mc:Choice>
              <mc:Fallback>
                <p:oleObj name="Document" r:id="rId4" imgW="9730613" imgH="5629099" progId="Word.Document.12">
                  <p:embed/>
                  <p:pic>
                    <p:nvPicPr>
                      <p:cNvPr id="0" name=""/>
                      <p:cNvPicPr/>
                      <p:nvPr/>
                    </p:nvPicPr>
                    <p:blipFill>
                      <a:blip r:embed="rId5"/>
                      <a:stretch>
                        <a:fillRect/>
                      </a:stretch>
                    </p:blipFill>
                    <p:spPr>
                      <a:xfrm>
                        <a:off x="1309688" y="982663"/>
                        <a:ext cx="9894887" cy="5718175"/>
                      </a:xfrm>
                      <a:prstGeom prst="rect">
                        <a:avLst/>
                      </a:prstGeom>
                    </p:spPr>
                  </p:pic>
                </p:oleObj>
              </mc:Fallback>
            </mc:AlternateContent>
          </a:graphicData>
        </a:graphic>
      </p:graphicFrame>
    </p:spTree>
    <p:extLst>
      <p:ext uri="{BB962C8B-B14F-4D97-AF65-F5344CB8AC3E}">
        <p14:creationId xmlns:p14="http://schemas.microsoft.com/office/powerpoint/2010/main" val="5206090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0341" y="975571"/>
            <a:ext cx="10097069" cy="5478423"/>
          </a:xfrm>
          <a:prstGeom prst="rect">
            <a:avLst/>
          </a:prstGeom>
        </p:spPr>
        <p:txBody>
          <a:bodyPr wrap="square">
            <a:spAutoFit/>
          </a:bodyPr>
          <a:lstStyle/>
          <a:p>
            <a:pPr algn="just"/>
            <a:r>
              <a:rPr lang="ru-RU" sz="2500" dirty="0"/>
              <a:t>Компютърно програмиране и компютърна наука</a:t>
            </a:r>
          </a:p>
          <a:p>
            <a:pPr algn="just"/>
            <a:r>
              <a:rPr lang="ru-RU" sz="2500" dirty="0" smtClean="0"/>
              <a:t>Често потребителите не могат да предоставят необходимия набор от цели на приложениято, детайлни входни данни, обработка или изходни изисквания в първоначалния етап. </a:t>
            </a:r>
            <a:r>
              <a:rPr lang="ru-RU" sz="2500" dirty="0"/>
              <a:t>Затова след първото взаимодействие с </a:t>
            </a:r>
            <a:r>
              <a:rPr lang="ru-RU" sz="2500" dirty="0" smtClean="0"/>
              <a:t>потребителя</a:t>
            </a:r>
          </a:p>
          <a:p>
            <a:pPr algn="just"/>
            <a:r>
              <a:rPr lang="ru-RU" sz="2500" dirty="0" smtClean="0"/>
              <a:t>се </a:t>
            </a:r>
            <a:r>
              <a:rPr lang="ru-RU" sz="2500" dirty="0"/>
              <a:t>изготвя нов протип на базата </a:t>
            </a:r>
            <a:endParaRPr lang="ru-RU" sz="2500" dirty="0" smtClean="0"/>
          </a:p>
          <a:p>
            <a:pPr algn="just"/>
            <a:r>
              <a:rPr lang="ru-RU" sz="2500" dirty="0" smtClean="0"/>
              <a:t>на </a:t>
            </a:r>
            <a:r>
              <a:rPr lang="ru-RU" sz="2500" dirty="0"/>
              <a:t>обратната връзка, след </a:t>
            </a:r>
            <a:r>
              <a:rPr lang="ru-RU" sz="2500" dirty="0" smtClean="0"/>
              <a:t>което</a:t>
            </a:r>
          </a:p>
          <a:p>
            <a:pPr algn="just"/>
            <a:r>
              <a:rPr lang="ru-RU" sz="2500" dirty="0" smtClean="0"/>
              <a:t>цикъля </a:t>
            </a:r>
            <a:r>
              <a:rPr lang="ru-RU" sz="2500" dirty="0"/>
              <a:t>се повтаря. Цикълът </a:t>
            </a:r>
            <a:endParaRPr lang="ru-RU" sz="2500" dirty="0" smtClean="0"/>
          </a:p>
          <a:p>
            <a:pPr algn="just"/>
            <a:r>
              <a:rPr lang="ru-RU" sz="2500" dirty="0" smtClean="0"/>
              <a:t>започва </a:t>
            </a:r>
            <a:r>
              <a:rPr lang="ru-RU" sz="2500" dirty="0"/>
              <a:t>с </a:t>
            </a:r>
            <a:r>
              <a:rPr lang="ru-RU" sz="2500" dirty="0" smtClean="0"/>
              <a:t>изслушване </a:t>
            </a:r>
            <a:r>
              <a:rPr lang="ru-RU" sz="2500" dirty="0"/>
              <a:t>на </a:t>
            </a:r>
            <a:endParaRPr lang="ru-RU" sz="2500" dirty="0" smtClean="0"/>
          </a:p>
          <a:p>
            <a:pPr algn="just"/>
            <a:r>
              <a:rPr lang="ru-RU" sz="2500" dirty="0" smtClean="0"/>
              <a:t>потребителя</a:t>
            </a:r>
            <a:r>
              <a:rPr lang="ru-RU" sz="2500" dirty="0"/>
              <a:t>, </a:t>
            </a:r>
            <a:r>
              <a:rPr lang="ru-RU" sz="2500" dirty="0" smtClean="0"/>
              <a:t>последвано </a:t>
            </a:r>
            <a:r>
              <a:rPr lang="ru-RU" sz="2500" dirty="0"/>
              <a:t>от </a:t>
            </a:r>
            <a:endParaRPr lang="ru-RU" sz="2500" dirty="0" smtClean="0"/>
          </a:p>
          <a:p>
            <a:pPr algn="just"/>
            <a:r>
              <a:rPr lang="ru-RU" sz="2500" dirty="0" smtClean="0"/>
              <a:t>изграждане </a:t>
            </a:r>
            <a:r>
              <a:rPr lang="ru-RU" sz="2500" dirty="0"/>
              <a:t>или </a:t>
            </a:r>
            <a:r>
              <a:rPr lang="ru-RU" sz="2500" dirty="0" smtClean="0"/>
              <a:t>преразглеждане</a:t>
            </a:r>
          </a:p>
          <a:p>
            <a:pPr algn="just"/>
            <a:r>
              <a:rPr lang="ru-RU" sz="2500" dirty="0" smtClean="0"/>
              <a:t>на </a:t>
            </a:r>
            <a:r>
              <a:rPr lang="ru-RU" sz="2500" dirty="0"/>
              <a:t>макет и оставяне </a:t>
            </a:r>
            <a:r>
              <a:rPr lang="ru-RU" sz="2500" dirty="0" smtClean="0"/>
              <a:t>на</a:t>
            </a:r>
          </a:p>
          <a:p>
            <a:pPr algn="just"/>
            <a:r>
              <a:rPr lang="ru-RU" sz="2500" dirty="0" smtClean="0"/>
              <a:t>потребителя </a:t>
            </a:r>
            <a:r>
              <a:rPr lang="ru-RU" sz="2500" dirty="0"/>
              <a:t>да тества </a:t>
            </a:r>
            <a:r>
              <a:rPr lang="ru-RU" sz="2500" dirty="0" smtClean="0"/>
              <a:t>макета,</a:t>
            </a:r>
          </a:p>
          <a:p>
            <a:pPr algn="just"/>
            <a:r>
              <a:rPr lang="ru-RU" sz="2500" dirty="0" smtClean="0"/>
              <a:t>след </a:t>
            </a:r>
            <a:r>
              <a:rPr lang="ru-RU" sz="2500" dirty="0"/>
              <a:t>което </a:t>
            </a:r>
            <a:r>
              <a:rPr lang="ru-RU" sz="2500" dirty="0" smtClean="0"/>
              <a:t>отново.</a:t>
            </a:r>
            <a:endParaRPr lang="bg-BG" sz="25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821" y="2765062"/>
            <a:ext cx="5433371" cy="3619354"/>
          </a:xfrm>
          <a:prstGeom prst="rect">
            <a:avLst/>
          </a:prstGeom>
        </p:spPr>
      </p:pic>
    </p:spTree>
    <p:extLst>
      <p:ext uri="{BB962C8B-B14F-4D97-AF65-F5344CB8AC3E}">
        <p14:creationId xmlns:p14="http://schemas.microsoft.com/office/powerpoint/2010/main" val="3415553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80342"/>
            <a:ext cx="9905998" cy="865049"/>
          </a:xfrm>
        </p:spPr>
        <p:txBody>
          <a:bodyPr/>
          <a:lstStyle/>
          <a:p>
            <a:r>
              <a:rPr lang="bg-BG" dirty="0" smtClean="0"/>
              <a:t>Как да се проектира?</a:t>
            </a:r>
            <a:endParaRPr lang="bg-BG" dirty="0"/>
          </a:p>
        </p:txBody>
      </p:sp>
      <p:sp>
        <p:nvSpPr>
          <p:cNvPr id="6" name="Rectangle 5"/>
          <p:cNvSpPr/>
          <p:nvPr/>
        </p:nvSpPr>
        <p:spPr>
          <a:xfrm>
            <a:off x="1141413" y="1245391"/>
            <a:ext cx="10525070" cy="1384995"/>
          </a:xfrm>
          <a:prstGeom prst="rect">
            <a:avLst/>
          </a:prstGeom>
        </p:spPr>
        <p:txBody>
          <a:bodyPr wrap="square">
            <a:spAutoFit/>
          </a:bodyPr>
          <a:lstStyle/>
          <a:p>
            <a:pPr algn="just"/>
            <a:r>
              <a:rPr lang="bg-BG" sz="2800" dirty="0" smtClean="0"/>
              <a:t>Присвояване (</a:t>
            </a:r>
            <a:r>
              <a:rPr lang="en-US" sz="2800" dirty="0" smtClean="0"/>
              <a:t>Appropriation)</a:t>
            </a:r>
            <a:r>
              <a:rPr lang="bg-BG" sz="2800" dirty="0" smtClean="0"/>
              <a:t> – процесът тук е „отвличащ“ скок от просто наблюдение на обект към различна версия на този обект, която може да бъде използвана за постигане на целта</a:t>
            </a:r>
            <a:r>
              <a:rPr lang="en-US" sz="2800" dirty="0" smtClean="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8983" y="2783940"/>
            <a:ext cx="1980000" cy="198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252" y="2783940"/>
            <a:ext cx="1980000" cy="1980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900" y="2733587"/>
            <a:ext cx="1980000" cy="198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051" y="2733587"/>
            <a:ext cx="1980000" cy="19800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7671" y="4816788"/>
            <a:ext cx="1858197" cy="185819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6554" y="5301668"/>
            <a:ext cx="4185346" cy="1373317"/>
          </a:xfrm>
          <a:prstGeom prst="rect">
            <a:avLst/>
          </a:prstGeom>
        </p:spPr>
      </p:pic>
    </p:spTree>
    <p:extLst>
      <p:ext uri="{BB962C8B-B14F-4D97-AF65-F5344CB8AC3E}">
        <p14:creationId xmlns:p14="http://schemas.microsoft.com/office/powerpoint/2010/main" val="216965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76" y="1112051"/>
            <a:ext cx="9682634" cy="5478423"/>
          </a:xfrm>
          <a:prstGeom prst="rect">
            <a:avLst/>
          </a:prstGeom>
        </p:spPr>
        <p:txBody>
          <a:bodyPr wrap="square">
            <a:spAutoFit/>
          </a:bodyPr>
          <a:lstStyle/>
          <a:p>
            <a:pPr algn="just"/>
            <a:r>
              <a:rPr lang="ru-RU" sz="2500" dirty="0" smtClean="0"/>
              <a:t>Прототип на данни</a:t>
            </a:r>
          </a:p>
          <a:p>
            <a:pPr algn="just"/>
            <a:r>
              <a:rPr lang="ru-RU" sz="2500" dirty="0" smtClean="0"/>
              <a:t>Прототипът </a:t>
            </a:r>
            <a:r>
              <a:rPr lang="ru-RU" sz="2500" dirty="0"/>
              <a:t>на данни е форма на </a:t>
            </a:r>
            <a:r>
              <a:rPr lang="ru-RU" sz="2500" i="1" dirty="0"/>
              <a:t>функционален</a:t>
            </a:r>
            <a:r>
              <a:rPr lang="ru-RU" sz="2500" dirty="0"/>
              <a:t> или </a:t>
            </a:r>
            <a:r>
              <a:rPr lang="ru-RU" sz="2500" i="1" dirty="0"/>
              <a:t>работещ</a:t>
            </a:r>
            <a:r>
              <a:rPr lang="ru-RU" sz="2500" dirty="0"/>
              <a:t> прототип. </a:t>
            </a:r>
            <a:r>
              <a:rPr lang="ru-RU" sz="2500" dirty="0" smtClean="0"/>
              <a:t>Целта за </a:t>
            </a:r>
            <a:r>
              <a:rPr lang="ru-RU" sz="2500" dirty="0"/>
              <a:t>създаването му обикновено е миграция на данни, интеграция на данни или проект за внедряване на приложения, а </a:t>
            </a:r>
            <a:r>
              <a:rPr lang="ru-RU" sz="2500" dirty="0" smtClean="0"/>
              <a:t>суровите материали, </a:t>
            </a:r>
            <a:r>
              <a:rPr lang="ru-RU" sz="2500" dirty="0"/>
              <a:t>използвани като вход, са </a:t>
            </a:r>
            <a:r>
              <a:rPr lang="ru-RU" sz="2500" dirty="0" smtClean="0"/>
              <a:t>илюстрация на </a:t>
            </a:r>
            <a:r>
              <a:rPr lang="ru-RU" sz="2500" dirty="0"/>
              <a:t>всички съответни данни, които съществуват в началото на проекта.</a:t>
            </a:r>
          </a:p>
          <a:p>
            <a:pPr algn="just"/>
            <a:r>
              <a:rPr lang="ru-RU" sz="2500" dirty="0"/>
              <a:t>Целите на </a:t>
            </a:r>
            <a:r>
              <a:rPr lang="ru-RU" sz="2500" i="1" dirty="0"/>
              <a:t>прототипирането на данни </a:t>
            </a:r>
            <a:r>
              <a:rPr lang="ru-RU" sz="2500" dirty="0"/>
              <a:t>са </a:t>
            </a:r>
            <a:r>
              <a:rPr lang="ru-RU" sz="2500" dirty="0" smtClean="0"/>
              <a:t>за да </a:t>
            </a:r>
            <a:r>
              <a:rPr lang="ru-RU" sz="2500" dirty="0"/>
              <a:t>произведе:</a:t>
            </a:r>
          </a:p>
          <a:p>
            <a:pPr marL="800100" lvl="1" indent="-342900" algn="just">
              <a:buFont typeface="Arial" panose="020B0604020202020204" pitchFamily="34" charset="0"/>
              <a:buChar char="•"/>
            </a:pPr>
            <a:r>
              <a:rPr lang="ru-RU" sz="2500" dirty="0"/>
              <a:t>Набор от правила за изчистване и преобразуване на данни, </a:t>
            </a:r>
            <a:r>
              <a:rPr lang="ru-RU" sz="2500" dirty="0" smtClean="0"/>
              <a:t>чрез които се </a:t>
            </a:r>
            <a:r>
              <a:rPr lang="ru-RU" sz="2500" dirty="0"/>
              <a:t>произвеждат данни, които са подходящи за целта.</a:t>
            </a:r>
          </a:p>
          <a:p>
            <a:pPr marL="800100" lvl="1" indent="-342900" algn="just">
              <a:buFont typeface="Arial" panose="020B0604020202020204" pitchFamily="34" charset="0"/>
              <a:buChar char="•"/>
            </a:pPr>
            <a:r>
              <a:rPr lang="ru-RU" sz="2500" dirty="0"/>
              <a:t>Набор от данни, който е резултат от прилагането на тези правила към </a:t>
            </a:r>
            <a:r>
              <a:rPr lang="ru-RU" sz="2500" dirty="0" smtClean="0"/>
              <a:t>вариант на </a:t>
            </a:r>
            <a:r>
              <a:rPr lang="ru-RU" sz="2500" dirty="0"/>
              <a:t>съответните сурови </a:t>
            </a:r>
            <a:r>
              <a:rPr lang="ru-RU" sz="2500" dirty="0" smtClean="0"/>
              <a:t>(от източнични</a:t>
            </a:r>
            <a:r>
              <a:rPr lang="ru-RU" sz="2500" dirty="0"/>
              <a:t>) данни.</a:t>
            </a:r>
            <a:endParaRPr lang="bg-BG" sz="25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spTree>
    <p:extLst>
      <p:ext uri="{BB962C8B-B14F-4D97-AF65-F5344CB8AC3E}">
        <p14:creationId xmlns:p14="http://schemas.microsoft.com/office/powerpoint/2010/main" val="12744139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76" y="1535135"/>
            <a:ext cx="9682634" cy="4708981"/>
          </a:xfrm>
          <a:prstGeom prst="rect">
            <a:avLst/>
          </a:prstGeom>
        </p:spPr>
        <p:txBody>
          <a:bodyPr wrap="square">
            <a:spAutoFit/>
          </a:bodyPr>
          <a:lstStyle/>
          <a:p>
            <a:pPr algn="just"/>
            <a:r>
              <a:rPr lang="ru-RU" sz="2500" dirty="0" smtClean="0"/>
              <a:t>Създаването на прототип е съществена и необходима част от процеса на проектиране , чрез която получаваме възможност да докажем нашите идеи. След като завършим прототипа, ние го тестваме. Валидираме и предизвикваме нашите предположения. Настройваме нашия дизайн когато получим нова информация.</a:t>
            </a:r>
          </a:p>
          <a:p>
            <a:pPr algn="just"/>
            <a:r>
              <a:rPr lang="ru-RU" sz="2500" dirty="0" smtClean="0">
                <a:effectLst/>
              </a:rPr>
              <a:t>Но как да разберем кой инструмент да използваме? Колко далеч да стигнем при създаването на прототип. Това са 4 въпроса, които да си зададете винаги когато пристъпвате към създаване на прототип:</a:t>
            </a:r>
          </a:p>
          <a:p>
            <a:pPr marL="914400" lvl="1" indent="-457200" algn="just">
              <a:buFont typeface="+mj-lt"/>
              <a:buAutoNum type="arabicPeriod"/>
            </a:pPr>
            <a:r>
              <a:rPr lang="bg-BG" sz="2500" dirty="0" smtClean="0">
                <a:effectLst/>
              </a:rPr>
              <a:t>Създавате за мобилен телефон, таблет или десктоп?</a:t>
            </a:r>
          </a:p>
          <a:p>
            <a:pPr marL="914400" lvl="1" indent="-457200" algn="just">
              <a:buFont typeface="+mj-lt"/>
              <a:buAutoNum type="arabicPeriod"/>
            </a:pPr>
            <a:r>
              <a:rPr lang="bg-BG" sz="2500" dirty="0" smtClean="0"/>
              <a:t>Колко прецизен/точен трябва да е вашия прототип?</a:t>
            </a:r>
          </a:p>
          <a:p>
            <a:pPr marL="914400" lvl="1" indent="-457200" algn="just">
              <a:buFont typeface="+mj-lt"/>
              <a:buAutoNum type="arabicPeriod"/>
            </a:pPr>
            <a:r>
              <a:rPr lang="bg-BG" sz="2500" dirty="0" smtClean="0">
                <a:effectLst/>
              </a:rPr>
              <a:t>Колко бързо ви трябва да работи?</a:t>
            </a:r>
          </a:p>
          <a:p>
            <a:pPr marL="914400" lvl="1" indent="-457200" algn="just">
              <a:buFont typeface="+mj-lt"/>
              <a:buAutoNum type="arabicPeriod"/>
            </a:pPr>
            <a:r>
              <a:rPr lang="bg-BG" sz="2500" dirty="0" smtClean="0"/>
              <a:t>Колко от опита трябва да покажете?</a:t>
            </a:r>
            <a:endParaRPr lang="bg-BG" sz="2500" dirty="0">
              <a:effectLst/>
            </a:endParaRPr>
          </a:p>
        </p:txBody>
      </p:sp>
      <p:sp>
        <p:nvSpPr>
          <p:cNvPr id="2" name="Title 1"/>
          <p:cNvSpPr>
            <a:spLocks noGrp="1"/>
          </p:cNvSpPr>
          <p:nvPr>
            <p:ph type="title"/>
          </p:nvPr>
        </p:nvSpPr>
        <p:spPr>
          <a:xfrm>
            <a:off x="1141413" y="214534"/>
            <a:ext cx="9905998" cy="865049"/>
          </a:xfrm>
        </p:spPr>
        <p:txBody>
          <a:bodyPr/>
          <a:lstStyle/>
          <a:p>
            <a:r>
              <a:rPr lang="bg-BG" dirty="0" smtClean="0"/>
              <a:t>Как да създадете прототип?</a:t>
            </a:r>
            <a:endParaRPr lang="bg-BG" dirty="0"/>
          </a:p>
        </p:txBody>
      </p:sp>
    </p:spTree>
    <p:extLst>
      <p:ext uri="{BB962C8B-B14F-4D97-AF65-F5344CB8AC3E}">
        <p14:creationId xmlns:p14="http://schemas.microsoft.com/office/powerpoint/2010/main" val="407531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141413" y="1276918"/>
            <a:ext cx="10525070" cy="1384995"/>
          </a:xfrm>
          <a:prstGeom prst="rect">
            <a:avLst/>
          </a:prstGeom>
        </p:spPr>
        <p:txBody>
          <a:bodyPr wrap="square">
            <a:spAutoFit/>
          </a:bodyPr>
          <a:lstStyle/>
          <a:p>
            <a:pPr algn="just"/>
            <a:r>
              <a:rPr lang="en-US" sz="2800" dirty="0" smtClean="0"/>
              <a:t>Bricolage – </a:t>
            </a:r>
            <a:r>
              <a:rPr lang="bg-BG" sz="2800" dirty="0" smtClean="0"/>
              <a:t>действие, при което се създават нови неща като се използва широк набор от други неща, най-често чрез използването на нещо по нов начин</a:t>
            </a:r>
            <a:r>
              <a:rPr lang="en-US" sz="2800" dirty="0" smtClean="0"/>
              <a:t> </a:t>
            </a:r>
            <a:r>
              <a:rPr lang="en-US" sz="2800" baseline="30000" dirty="0" smtClean="0"/>
              <a:t>[1]</a:t>
            </a:r>
            <a:r>
              <a:rPr lang="ru-RU" sz="28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662" y="2887715"/>
            <a:ext cx="1440000" cy="144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172" y="2887715"/>
            <a:ext cx="1440000" cy="1440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662" y="4877047"/>
            <a:ext cx="1620000" cy="1620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1683" y="2887715"/>
            <a:ext cx="1668230" cy="1620000"/>
          </a:xfrm>
          <a:prstGeom prst="rect">
            <a:avLst/>
          </a:prstGeom>
        </p:spPr>
      </p:pic>
      <p:sp>
        <p:nvSpPr>
          <p:cNvPr id="8" name="TextBox 7"/>
          <p:cNvSpPr txBox="1"/>
          <p:nvPr/>
        </p:nvSpPr>
        <p:spPr>
          <a:xfrm>
            <a:off x="1434662" y="4368851"/>
            <a:ext cx="1282531" cy="369332"/>
          </a:xfrm>
          <a:prstGeom prst="rect">
            <a:avLst/>
          </a:prstGeom>
          <a:noFill/>
        </p:spPr>
        <p:txBody>
          <a:bodyPr wrap="none" rtlCol="0">
            <a:spAutoFit/>
          </a:bodyPr>
          <a:lstStyle/>
          <a:p>
            <a:r>
              <a:rPr lang="en-US" dirty="0" smtClean="0"/>
              <a:t>MS Spartan</a:t>
            </a:r>
            <a:endParaRPr lang="bg-BG" dirty="0"/>
          </a:p>
        </p:txBody>
      </p:sp>
      <p:sp>
        <p:nvSpPr>
          <p:cNvPr id="9" name="TextBox 8"/>
          <p:cNvSpPr txBox="1"/>
          <p:nvPr/>
        </p:nvSpPr>
        <p:spPr>
          <a:xfrm>
            <a:off x="4998172" y="4368851"/>
            <a:ext cx="1729384" cy="369332"/>
          </a:xfrm>
          <a:prstGeom prst="rect">
            <a:avLst/>
          </a:prstGeom>
          <a:noFill/>
        </p:spPr>
        <p:txBody>
          <a:bodyPr wrap="none" rtlCol="0">
            <a:spAutoFit/>
          </a:bodyPr>
          <a:lstStyle/>
          <a:p>
            <a:r>
              <a:rPr lang="en-US" dirty="0" smtClean="0"/>
              <a:t>MS Edge Legacy</a:t>
            </a:r>
            <a:endParaRPr lang="bg-BG" dirty="0"/>
          </a:p>
        </p:txBody>
      </p:sp>
      <p:sp>
        <p:nvSpPr>
          <p:cNvPr id="10" name="TextBox 9"/>
          <p:cNvSpPr txBox="1"/>
          <p:nvPr/>
        </p:nvSpPr>
        <p:spPr>
          <a:xfrm>
            <a:off x="8403469" y="4507715"/>
            <a:ext cx="1959575" cy="369332"/>
          </a:xfrm>
          <a:prstGeom prst="rect">
            <a:avLst/>
          </a:prstGeom>
          <a:noFill/>
        </p:spPr>
        <p:txBody>
          <a:bodyPr wrap="none" rtlCol="0">
            <a:spAutoFit/>
          </a:bodyPr>
          <a:lstStyle/>
          <a:p>
            <a:r>
              <a:rPr lang="en-US" dirty="0" smtClean="0"/>
              <a:t>MS </a:t>
            </a:r>
            <a:r>
              <a:rPr lang="en-US" dirty="0"/>
              <a:t>Edge Chromium</a:t>
            </a:r>
            <a:endParaRPr lang="bg-BG" dirty="0"/>
          </a:p>
        </p:txBody>
      </p:sp>
      <p:sp>
        <p:nvSpPr>
          <p:cNvPr id="11" name="TextBox 10"/>
          <p:cNvSpPr txBox="1"/>
          <p:nvPr/>
        </p:nvSpPr>
        <p:spPr>
          <a:xfrm>
            <a:off x="1119348" y="6451245"/>
            <a:ext cx="2076018" cy="369332"/>
          </a:xfrm>
          <a:prstGeom prst="rect">
            <a:avLst/>
          </a:prstGeom>
          <a:noFill/>
        </p:spPr>
        <p:txBody>
          <a:bodyPr wrap="none" rtlCol="0">
            <a:spAutoFit/>
          </a:bodyPr>
          <a:lstStyle/>
          <a:p>
            <a:r>
              <a:rPr lang="en-US" dirty="0" smtClean="0"/>
              <a:t>MS Internet Explorer</a:t>
            </a:r>
            <a:endParaRPr lang="bg-BG" dirty="0"/>
          </a:p>
        </p:txBody>
      </p:sp>
      <p:sp>
        <p:nvSpPr>
          <p:cNvPr id="12" name="Right Arrow 11"/>
          <p:cNvSpPr/>
          <p:nvPr/>
        </p:nvSpPr>
        <p:spPr>
          <a:xfrm>
            <a:off x="3342290" y="3431980"/>
            <a:ext cx="1497724" cy="613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ight Arrow 13"/>
          <p:cNvSpPr/>
          <p:nvPr/>
        </p:nvSpPr>
        <p:spPr>
          <a:xfrm>
            <a:off x="6963524" y="3431980"/>
            <a:ext cx="1497724" cy="613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5" name="Right Arrow 14"/>
          <p:cNvSpPr/>
          <p:nvPr/>
        </p:nvSpPr>
        <p:spPr>
          <a:xfrm rot="19890834">
            <a:off x="3384030" y="4570376"/>
            <a:ext cx="1497724" cy="613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3" name="Footer Placeholder 12"/>
          <p:cNvSpPr>
            <a:spLocks noGrp="1"/>
          </p:cNvSpPr>
          <p:nvPr>
            <p:ph type="ftr" sz="quarter" idx="11"/>
          </p:nvPr>
        </p:nvSpPr>
        <p:spPr>
          <a:xfrm>
            <a:off x="4683968" y="6357724"/>
            <a:ext cx="6395356" cy="365125"/>
          </a:xfrm>
        </p:spPr>
        <p:txBody>
          <a:bodyPr/>
          <a:lstStyle/>
          <a:p>
            <a:r>
              <a:rPr lang="en-US" b="1" i="1" dirty="0" smtClean="0"/>
              <a:t>[1] https://faculty.washington.edu/ajko/books/design-methods/#/design /01.02.2021/</a:t>
            </a:r>
            <a:endParaRPr lang="en-US" b="1" i="1" dirty="0"/>
          </a:p>
        </p:txBody>
      </p:sp>
    </p:spTree>
    <p:extLst>
      <p:ext uri="{BB962C8B-B14F-4D97-AF65-F5344CB8AC3E}">
        <p14:creationId xmlns:p14="http://schemas.microsoft.com/office/powerpoint/2010/main" val="20608862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373642" y="1596229"/>
            <a:ext cx="9905998" cy="4832092"/>
          </a:xfrm>
          <a:prstGeom prst="rect">
            <a:avLst/>
          </a:prstGeom>
        </p:spPr>
        <p:txBody>
          <a:bodyPr wrap="square">
            <a:spAutoFit/>
          </a:bodyPr>
          <a:lstStyle/>
          <a:p>
            <a:pPr algn="just"/>
            <a:r>
              <a:rPr lang="ru-RU" sz="2800" dirty="0"/>
              <a:t>Дизайнерски начин на познание (</a:t>
            </a:r>
            <a:r>
              <a:rPr lang="en-US" sz="2800" dirty="0" err="1"/>
              <a:t>Designerly</a:t>
            </a:r>
            <a:r>
              <a:rPr lang="en-US" sz="2800" dirty="0"/>
              <a:t> ways of knowing</a:t>
            </a:r>
            <a:r>
              <a:rPr lang="en-US" sz="2800" dirty="0" smtClean="0"/>
              <a:t>) – </a:t>
            </a:r>
            <a:r>
              <a:rPr lang="bg-BG" sz="2800" dirty="0" smtClean="0"/>
              <a:t>тук идеята е, че опитни дизайнери достигат до познанието чрез синтез – формират последователни системи от идеи от различни части, докато други начини на мислене изискват анализиране – вземайки последователна система и разбивайки я, както правят учените при изучаването на природата.</a:t>
            </a:r>
            <a:endParaRPr lang="bg-BG" sz="2800" dirty="0"/>
          </a:p>
          <a:p>
            <a:pPr algn="just"/>
            <a:r>
              <a:rPr lang="bg-BG" sz="2800" dirty="0" smtClean="0"/>
              <a:t>Синтезът е подобен на </a:t>
            </a:r>
            <a:r>
              <a:rPr lang="bg-BG" sz="2800" dirty="0" err="1" smtClean="0"/>
              <a:t>дивергентното</a:t>
            </a:r>
            <a:r>
              <a:rPr lang="bg-BG" sz="2800" dirty="0" smtClean="0"/>
              <a:t> мислена, като и при двата подхода имаме фокусиране върху новите възможности, докато аналитичното и последователното мислене редуцират възможностите.</a:t>
            </a:r>
            <a:endParaRPr lang="ru-RU" sz="2800" dirty="0" smtClean="0"/>
          </a:p>
        </p:txBody>
      </p:sp>
    </p:spTree>
    <p:extLst>
      <p:ext uri="{BB962C8B-B14F-4D97-AF65-F5344CB8AC3E}">
        <p14:creationId xmlns:p14="http://schemas.microsoft.com/office/powerpoint/2010/main" val="1298285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3401"/>
            <a:ext cx="9905998" cy="865049"/>
          </a:xfrm>
        </p:spPr>
        <p:txBody>
          <a:bodyPr/>
          <a:lstStyle/>
          <a:p>
            <a:r>
              <a:rPr lang="bg-BG" dirty="0" smtClean="0"/>
              <a:t>Как да се проектира?</a:t>
            </a:r>
            <a:endParaRPr lang="bg-BG" dirty="0"/>
          </a:p>
        </p:txBody>
      </p:sp>
      <p:sp>
        <p:nvSpPr>
          <p:cNvPr id="6" name="Rectangle 5"/>
          <p:cNvSpPr/>
          <p:nvPr/>
        </p:nvSpPr>
        <p:spPr>
          <a:xfrm>
            <a:off x="1010783" y="1480117"/>
            <a:ext cx="10324873" cy="2246769"/>
          </a:xfrm>
          <a:prstGeom prst="rect">
            <a:avLst/>
          </a:prstGeom>
        </p:spPr>
        <p:txBody>
          <a:bodyPr wrap="square">
            <a:spAutoFit/>
          </a:bodyPr>
          <a:lstStyle/>
          <a:p>
            <a:pPr algn="just"/>
            <a:r>
              <a:rPr lang="bg-BG" sz="2800" dirty="0" smtClean="0"/>
              <a:t>Дизайн, фокусиран около човека </a:t>
            </a:r>
            <a:r>
              <a:rPr lang="en-US" sz="2800" dirty="0" smtClean="0"/>
              <a:t>(Human-centered design)</a:t>
            </a:r>
            <a:r>
              <a:rPr lang="bg-BG" sz="2800" dirty="0" smtClean="0"/>
              <a:t> – в тази парадигма идеята е проста: преди да използвате до тук споменатите методи, първо трябва да анализирате проблема, да генерирате идеи и след това да тествате тези идеи с хора, които имат същия проблем, като този, който разрешавате.</a:t>
            </a:r>
            <a:endParaRPr lang="ru-RU" sz="2800" dirty="0" smtClean="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299" y="4165601"/>
            <a:ext cx="10275792" cy="2084615"/>
          </a:xfrm>
          <a:prstGeom prst="rect">
            <a:avLst/>
          </a:prstGeom>
        </p:spPr>
      </p:pic>
    </p:spTree>
    <p:extLst>
      <p:ext uri="{BB962C8B-B14F-4D97-AF65-F5344CB8AC3E}">
        <p14:creationId xmlns:p14="http://schemas.microsoft.com/office/powerpoint/2010/main" val="14579219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63399</TotalTime>
  <Words>7739</Words>
  <Application>Microsoft Office PowerPoint</Application>
  <PresentationFormat>Widescreen</PresentationFormat>
  <Paragraphs>413</Paragraphs>
  <Slides>61</Slides>
  <Notes>56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7" baseType="lpstr">
      <vt:lpstr>Arial</vt:lpstr>
      <vt:lpstr>Calibri</vt:lpstr>
      <vt:lpstr>Trebuchet MS</vt:lpstr>
      <vt:lpstr>Tw Cen MT</vt:lpstr>
      <vt:lpstr>Circuit</vt:lpstr>
      <vt:lpstr>Document</vt:lpstr>
      <vt:lpstr>Проектиране на програмни интерфейси</vt:lpstr>
      <vt:lpstr>Какво правят дизайнерите?</vt:lpstr>
      <vt:lpstr>Какво правят дизайнерите?</vt:lpstr>
      <vt:lpstr>Какво правят дизайнерите?</vt:lpstr>
      <vt:lpstr>Как да се проектира?</vt:lpstr>
      <vt:lpstr>Как да се проектира?</vt:lpstr>
      <vt:lpstr>Как да се проектира?</vt:lpstr>
      <vt:lpstr>Как да се проектира?</vt:lpstr>
      <vt:lpstr>Как да се проектира?</vt:lpstr>
      <vt:lpstr>Как да се проектира?</vt:lpstr>
      <vt:lpstr>Как да се проектира?</vt:lpstr>
      <vt:lpstr>Как да се проектира?</vt:lpstr>
      <vt:lpstr>Как да се проектира?</vt:lpstr>
      <vt:lpstr>Как да се проектира?</vt:lpstr>
      <vt:lpstr>Как да се проектира?</vt:lpstr>
      <vt:lpstr>Как да се проектира?</vt:lpstr>
      <vt:lpstr>Как да се проектира?</vt:lpstr>
      <vt:lpstr>Как да се разберат проблемите?</vt:lpstr>
      <vt:lpstr>Как да се разберат проблемите?</vt:lpstr>
      <vt:lpstr>Как да се разберат проблемите?</vt:lpstr>
      <vt:lpstr>Как да се разберат проблемите?</vt:lpstr>
      <vt:lpstr>Как да се разберат проблемите?</vt:lpstr>
      <vt:lpstr>Как да се разберат проблемите?</vt:lpstr>
      <vt:lpstr>Как да се разберат проблемите?</vt:lpstr>
      <vt:lpstr>Как да се разберат проблемите?</vt:lpstr>
      <vt:lpstr>Как да се разберат проблемите?</vt:lpstr>
      <vt:lpstr>Как да се дефинират проблемите?</vt:lpstr>
      <vt:lpstr>Как да се дефинират проблемите?</vt:lpstr>
      <vt:lpstr>Как да се дефинират проблемите?</vt:lpstr>
      <vt:lpstr>Как да се дефинират проблемите?</vt:lpstr>
      <vt:lpstr>Как да се дефинират проблемите?</vt:lpstr>
      <vt:lpstr>Как да се дефинират проблемите?</vt:lpstr>
      <vt:lpstr>Как да се дефинират проблемите?</vt:lpstr>
      <vt:lpstr>Как да се дефинират проблемите?</vt:lpstr>
      <vt:lpstr>Как да бъдем креативни?</vt:lpstr>
      <vt:lpstr>Как да бъдем креативни?</vt:lpstr>
      <vt:lpstr>Как да бъдем креативни?</vt:lpstr>
      <vt:lpstr>Как да бъдем креативни?</vt:lpstr>
      <vt:lpstr>Как да бъдем креативни?</vt:lpstr>
      <vt:lpstr>Как да бъдем креативни?</vt:lpstr>
      <vt:lpstr>Как да бъдем креативни?</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lpstr>Как да създадете прототип?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Проектиране на програмни интерфейси</dc:title>
  <dc:creator>MSlavov</dc:creator>
  <cp:lastModifiedBy>MSlavov</cp:lastModifiedBy>
  <cp:revision>241</cp:revision>
  <dcterms:created xsi:type="dcterms:W3CDTF">2021-01-18T12:30:24Z</dcterms:created>
  <dcterms:modified xsi:type="dcterms:W3CDTF">2021-04-20T07:05:57Z</dcterms:modified>
</cp:coreProperties>
</file>